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9" r:id="rId4"/>
    <p:sldId id="261" r:id="rId5"/>
    <p:sldId id="285" r:id="rId6"/>
    <p:sldId id="263" r:id="rId7"/>
    <p:sldId id="265" r:id="rId8"/>
    <p:sldId id="264" r:id="rId9"/>
    <p:sldId id="266" r:id="rId10"/>
    <p:sldId id="267" r:id="rId11"/>
    <p:sldId id="268" r:id="rId12"/>
    <p:sldId id="270" r:id="rId13"/>
    <p:sldId id="282" r:id="rId14"/>
    <p:sldId id="283" r:id="rId15"/>
    <p:sldId id="284" r:id="rId16"/>
    <p:sldId id="273" r:id="rId17"/>
    <p:sldId id="289" r:id="rId18"/>
    <p:sldId id="274" r:id="rId19"/>
    <p:sldId id="290" r:id="rId20"/>
    <p:sldId id="291" r:id="rId21"/>
    <p:sldId id="288" r:id="rId22"/>
    <p:sldId id="275" r:id="rId23"/>
    <p:sldId id="276" r:id="rId24"/>
    <p:sldId id="277" r:id="rId25"/>
    <p:sldId id="286" r:id="rId26"/>
    <p:sldId id="287" r:id="rId27"/>
    <p:sldId id="278" r:id="rId28"/>
    <p:sldId id="279" r:id="rId29"/>
    <p:sldId id="280" r:id="rId30"/>
    <p:sldId id="28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5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8DC33D29-4368-4E76-B2B7-3C50D634AD84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5" rIns="91430" bIns="457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vert="horz" lIns="91430" tIns="45715" rIns="91430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4DB3DCF4-7642-4907-92C0-3CA108A684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4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9A219-168A-41DC-9BA1-A8A258EFCAA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78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60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770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0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3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73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587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30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2BC1F-3F95-4ECC-B363-E8678A5CF08B}" type="datetimeFigureOut">
              <a:rPr lang="en-US" smtClean="0"/>
              <a:t>4/1/2014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3410F-4B10-4D96-8991-788467EF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2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rts.dc.go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opgd.dc.gov/opgd/lib/opgd/citywide_grants_manual_sourcebook/grant_sourcebook_opgs_final.pdf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rts.dc.gov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carts.dc.gov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tierra.buggs\AppData\Local\Microsoft\Windows\Temporary Internet Files\Content.Outlook\PJQ1CUF7\grants 2015for PPT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0560" y="-502920"/>
            <a:ext cx="10485120" cy="786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59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7"/>
    </mc:Choice>
    <mc:Fallback xmlns="">
      <p:transition spd="slow" advTm="504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1244025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Eligibility Requirements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6639" y="1820882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Organizations </a:t>
            </a:r>
            <a:r>
              <a:rPr lang="en-US" dirty="0"/>
              <a:t>may apply if they meet all of the following eligibility requirements: 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Nonprofit</a:t>
            </a:r>
            <a:r>
              <a:rPr lang="en-US" dirty="0"/>
              <a:t>, 501(c)(3) as well as incorporated in DC;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Federal and DC tax exempt status in good standing;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Principal offices located in DC. </a:t>
            </a:r>
            <a:r>
              <a:rPr lang="en-US" dirty="0" smtClean="0"/>
              <a:t>PO Boxes are not permitted;</a:t>
            </a: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Commitment to provide arts and humanities programs to DC;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In good standing with DCCAH;</a:t>
            </a:r>
          </a:p>
          <a:p>
            <a:endParaRPr lang="en-US" dirty="0" smtClean="0"/>
          </a:p>
          <a:p>
            <a:r>
              <a:rPr lang="en-US" b="1" dirty="0" smtClean="0"/>
              <a:t>Ineligible organizational applicants: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Fiscal agents are ineligible to apply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Colleges</a:t>
            </a:r>
            <a:r>
              <a:rPr lang="en-US" dirty="0"/>
              <a:t>, universities, service organizations, foreign </a:t>
            </a:r>
            <a:r>
              <a:rPr lang="en-US" dirty="0" smtClean="0"/>
              <a:t>governments, other </a:t>
            </a:r>
            <a:r>
              <a:rPr lang="en-US" dirty="0"/>
              <a:t>DC government agencies, and </a:t>
            </a:r>
            <a:r>
              <a:rPr lang="en-US" dirty="0" smtClean="0"/>
              <a:t>DC Public Schools.</a:t>
            </a:r>
          </a:p>
          <a:p>
            <a:endParaRPr lang="en-US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16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800285"/>
            <a:ext cx="78486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Individuals </a:t>
            </a:r>
            <a:r>
              <a:rPr lang="en-US" dirty="0"/>
              <a:t>may apply if they meet all of the following eligibility </a:t>
            </a:r>
            <a:r>
              <a:rPr lang="en-US" dirty="0" smtClean="0"/>
              <a:t>requirements. Individuals must: </a:t>
            </a:r>
          </a:p>
          <a:p>
            <a:endParaRPr lang="en-US" dirty="0"/>
          </a:p>
          <a:p>
            <a:pPr marL="285750" indent="-285750">
              <a:buFont typeface="Calibri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artists or arts professionals (e.g., presenters, producers and educators), aged </a:t>
            </a:r>
            <a:r>
              <a:rPr lang="en-US" dirty="0" smtClean="0"/>
              <a:t>18 </a:t>
            </a:r>
            <a:r>
              <a:rPr lang="en-US" dirty="0"/>
              <a:t>or older; 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en-US" dirty="0" smtClean="0"/>
              <a:t>For </a:t>
            </a:r>
            <a:r>
              <a:rPr lang="en-US" dirty="0"/>
              <a:t>City Art Projects, be legal DC residents for at least one year prior to the application deadline;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en-US" dirty="0"/>
              <a:t>For Artist Fellowship Program, be legal DC residents for at least two years prior to the application </a:t>
            </a:r>
            <a:r>
              <a:rPr lang="en-US" dirty="0" smtClean="0"/>
              <a:t>deadline;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en-US" dirty="0" smtClean="0"/>
              <a:t>Must </a:t>
            </a:r>
            <a:r>
              <a:rPr lang="en-US" dirty="0"/>
              <a:t>maintain residency during the entire grant period; 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en-US" dirty="0" smtClean="0"/>
              <a:t>Have </a:t>
            </a:r>
            <a:r>
              <a:rPr lang="en-US" dirty="0"/>
              <a:t>a permanent DC address, as listed on government issued identification or </a:t>
            </a:r>
            <a:r>
              <a:rPr lang="en-US" dirty="0" smtClean="0"/>
              <a:t>tax </a:t>
            </a:r>
            <a:r>
              <a:rPr lang="en-US" dirty="0"/>
              <a:t>returns. PO Boxes may not be used as a primary address; 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en-US" dirty="0" smtClean="0"/>
              <a:t>Be </a:t>
            </a:r>
            <a:r>
              <a:rPr lang="en-US" dirty="0"/>
              <a:t>in good standing with </a:t>
            </a:r>
            <a:r>
              <a:rPr lang="en-US" dirty="0" smtClean="0"/>
              <a:t>DCCAH; </a:t>
            </a:r>
            <a:r>
              <a:rPr lang="en-US" dirty="0"/>
              <a:t>and </a:t>
            </a:r>
          </a:p>
          <a:p>
            <a:pPr marL="285750" indent="-285750">
              <a:buFont typeface="Calibri" pitchFamily="34" charset="0"/>
              <a:buChar char="•"/>
            </a:pPr>
            <a:r>
              <a:rPr lang="en-US" dirty="0" smtClean="0"/>
              <a:t>Not </a:t>
            </a:r>
            <a:r>
              <a:rPr lang="en-US" dirty="0"/>
              <a:t>use fiscal agents. </a:t>
            </a:r>
          </a:p>
        </p:txBody>
      </p:sp>
      <p:pic>
        <p:nvPicPr>
          <p:cNvPr id="3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1" y="1219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Eligibility </a:t>
            </a:r>
            <a:r>
              <a:rPr lang="en-US" sz="3200" b="1" dirty="0" smtClean="0"/>
              <a:t>Requirements Cont.</a:t>
            </a:r>
          </a:p>
        </p:txBody>
      </p:sp>
    </p:spTree>
    <p:extLst>
      <p:ext uri="{BB962C8B-B14F-4D97-AF65-F5344CB8AC3E}">
        <p14:creationId xmlns:p14="http://schemas.microsoft.com/office/powerpoint/2010/main" val="3040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6962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Application Process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982212"/>
            <a:ext cx="8305800" cy="3046988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DCCAH uses an online grant application portal, which is accessible from the DCCAH website: </a:t>
            </a:r>
            <a:r>
              <a:rPr lang="en-US" sz="2400" dirty="0" smtClean="0">
                <a:latin typeface="Calibri" pitchFamily="34" charset="0"/>
                <a:cs typeface="Arial" pitchFamily="34" charset="0"/>
                <a:hlinkClick r:id="rId3"/>
              </a:rPr>
              <a:t>www.dcarts.dc.gov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</a:p>
          <a:p>
            <a:pPr indent="228600"/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All applicants must submit applications online by 6:00 PM on the deadline date of each program.</a:t>
            </a:r>
          </a:p>
          <a:p>
            <a:pPr indent="2286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cs typeface="Arial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  <a:cs typeface="Arial" pitchFamily="34" charset="0"/>
              </a:rPr>
              <a:t>DCCAH</a:t>
            </a:r>
            <a:r>
              <a:rPr lang="en-US" sz="2400" dirty="0" smtClean="0">
                <a:latin typeface="Calibri" pitchFamily="34" charset="0"/>
                <a:cs typeface="Arial" pitchFamily="34" charset="0"/>
              </a:rPr>
              <a:t> will not accept mailed, emailed or hand-delivered copies of grant applications.</a:t>
            </a:r>
            <a:endParaRPr lang="en-US" sz="24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9458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1020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399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DCCAH Grant Portal</a:t>
            </a:r>
            <a:endParaRPr lang="en-US" sz="2000" b="1" dirty="0"/>
          </a:p>
        </p:txBody>
      </p:sp>
      <p:pic>
        <p:nvPicPr>
          <p:cNvPr id="2048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ierra.buggs\AppData\Local\Microsoft\Windows\Temporary Internet Files\Content.Outlook\PJQ1CUF7\LandingP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56080"/>
            <a:ext cx="7924800" cy="499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15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02364" y="1295400"/>
            <a:ext cx="7772400" cy="609600"/>
          </a:xfrm>
        </p:spPr>
        <p:txBody>
          <a:bodyPr>
            <a:noAutofit/>
          </a:bodyPr>
          <a:lstStyle/>
          <a:p>
            <a:r>
              <a:rPr lang="en-US" sz="3600" b="1" dirty="0"/>
              <a:t>DCCAH Grant </a:t>
            </a:r>
            <a:r>
              <a:rPr lang="en-US" sz="3600" b="1" dirty="0" smtClean="0"/>
              <a:t>Portal</a:t>
            </a:r>
            <a:endParaRPr lang="en-US" sz="3600" b="1" dirty="0"/>
          </a:p>
        </p:txBody>
      </p:sp>
      <p:pic>
        <p:nvPicPr>
          <p:cNvPr id="21506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ierra.buggs\AppData\Local\Microsoft\Windows\Temporary Internet Files\Content.Outlook\PJQ1CUF7\YourApplicatio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47" y="1905000"/>
            <a:ext cx="8060635" cy="479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630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DCCAH Grant </a:t>
            </a:r>
            <a:r>
              <a:rPr lang="en-US" sz="3600" b="1" dirty="0" smtClean="0"/>
              <a:t>Portal</a:t>
            </a:r>
            <a:endParaRPr lang="en-US" sz="3600" b="1" dirty="0"/>
          </a:p>
        </p:txBody>
      </p:sp>
      <p:pic>
        <p:nvPicPr>
          <p:cNvPr id="21506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tierra.buggs\AppData\Local\Microsoft\Windows\Temporary Internet Files\Content.Outlook\PJQ1CUF7\Select Grant Progra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841854"/>
            <a:ext cx="8001000" cy="463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01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Work Samples and Artistic Content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864816"/>
            <a:ext cx="8305800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The </a:t>
            </a:r>
            <a:r>
              <a:rPr lang="en-US" sz="2400" dirty="0" smtClean="0"/>
              <a:t>DCCAH </a:t>
            </a:r>
            <a:r>
              <a:rPr lang="en-US" sz="2400" dirty="0"/>
              <a:t>values and emphasizes artistic excellence in all grant programs within all disciplines. </a:t>
            </a:r>
            <a:endParaRPr lang="en-US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Artist content is one of several criteria on which an application is reviewed</a:t>
            </a:r>
            <a:r>
              <a:rPr lang="en-US" sz="24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Artistic content is demonstrated to the Advisory Review Panel through the applicant’s: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Work </a:t>
            </a:r>
            <a:r>
              <a:rPr lang="en-US" sz="2400" dirty="0"/>
              <a:t>sample;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Support </a:t>
            </a:r>
            <a:r>
              <a:rPr lang="en-US" sz="2400" dirty="0"/>
              <a:t>materials;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/>
              <a:t>Résumé(s</a:t>
            </a:r>
            <a:r>
              <a:rPr lang="en-US" sz="2400" dirty="0"/>
              <a:t>) of key </a:t>
            </a:r>
            <a:r>
              <a:rPr lang="en-US" sz="2400" dirty="0" smtClean="0"/>
              <a:t>personnel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Assessment </a:t>
            </a:r>
            <a:r>
              <a:rPr lang="en-US" sz="2400" dirty="0">
                <a:solidFill>
                  <a:schemeClr val="tx1"/>
                </a:solidFill>
              </a:rPr>
              <a:t>and Evaluation </a:t>
            </a:r>
          </a:p>
          <a:p>
            <a:pPr marL="1371600" lvl="2" indent="-457200">
              <a:buFont typeface="+mj-lt"/>
              <a:buAutoNum type="arabicPeriod"/>
            </a:pPr>
            <a:endParaRPr lang="en-US" sz="2400" dirty="0"/>
          </a:p>
        </p:txBody>
      </p:sp>
      <p:pic>
        <p:nvPicPr>
          <p:cNvPr id="24578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32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Work Samples and Artistic Content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905000"/>
            <a:ext cx="8305800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u="sng" dirty="0" smtClean="0"/>
              <a:t>1. Work Sample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The work </a:t>
            </a:r>
            <a:r>
              <a:rPr lang="en-US" sz="2400" dirty="0"/>
              <a:t>sample caries the most </a:t>
            </a:r>
            <a:r>
              <a:rPr lang="en-US" sz="2400" dirty="0" smtClean="0"/>
              <a:t>weight.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Must demonstrate the </a:t>
            </a:r>
            <a:r>
              <a:rPr lang="en-US" sz="2400" dirty="0"/>
              <a:t>clearest depiction of the applicant’s best work(s) of art. </a:t>
            </a:r>
            <a:endParaRPr lang="en-US" sz="24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Panelists </a:t>
            </a:r>
            <a:r>
              <a:rPr lang="en-US" sz="2400" dirty="0"/>
              <a:t>must be able to assess the skill level of the </a:t>
            </a:r>
            <a:r>
              <a:rPr lang="en-US" sz="2400" dirty="0" smtClean="0"/>
              <a:t>artist(s) involved in grant related activities.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Applicants must pay </a:t>
            </a:r>
            <a:r>
              <a:rPr lang="en-US" sz="2400" dirty="0"/>
              <a:t>close attention to the content of work sample submissions.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400" dirty="0" smtClean="0"/>
              <a:t>Review the “Work Sample Requirements”, which describe what </a:t>
            </a:r>
            <a:r>
              <a:rPr lang="en-US" sz="2400" dirty="0"/>
              <a:t>to submit within a work </a:t>
            </a:r>
            <a:r>
              <a:rPr lang="en-US" sz="2400" dirty="0" smtClean="0"/>
              <a:t>sample.</a:t>
            </a:r>
            <a:endParaRPr lang="en-US" sz="2400" dirty="0"/>
          </a:p>
        </p:txBody>
      </p:sp>
      <p:pic>
        <p:nvPicPr>
          <p:cNvPr id="24578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5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Work </a:t>
            </a:r>
            <a:r>
              <a:rPr lang="en-US" sz="3200" b="1" dirty="0"/>
              <a:t>Samples and Artistic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1841480"/>
            <a:ext cx="8305800" cy="34163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All applicants must submit an artistic work sample(s).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400" dirty="0" smtClean="0"/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Work samples must be no more than two years old. Submitting older work samples will make the application ineligible for funding consideration.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sz="2400" dirty="0"/>
          </a:p>
          <a:p>
            <a:pPr marL="228600" indent="-228600">
              <a:buFont typeface="Arial" pitchFamily="34" charset="0"/>
              <a:buChar char="•"/>
            </a:pPr>
            <a:r>
              <a:rPr lang="en-US" sz="2400" b="1" i="1" u="sng" dirty="0" smtClean="0"/>
              <a:t>For much more detailed information on Work Samples, read Addendum A: Work Samples, which is located in the guidelines.</a:t>
            </a:r>
          </a:p>
        </p:txBody>
      </p:sp>
      <p:pic>
        <p:nvPicPr>
          <p:cNvPr id="2560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Work </a:t>
            </a:r>
            <a:r>
              <a:rPr lang="en-US" sz="3200" b="1" dirty="0"/>
              <a:t>Samples and Artistic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1837269"/>
            <a:ext cx="8305800" cy="466281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u="sng" dirty="0" smtClean="0"/>
              <a:t>2. Support Materials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/>
              <a:t>Support materials are documents that strengthen the application and provide additional information that directly relates to the grant request.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/>
              <a:t>Support materials do not take the place of a work sample!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100" dirty="0" smtClean="0"/>
              <a:t>They do, however, reinforce the quality of the applicant’s artistic disciplines(s). </a:t>
            </a:r>
          </a:p>
          <a:p>
            <a:endParaRPr lang="en-US" sz="2100" dirty="0"/>
          </a:p>
          <a:p>
            <a:r>
              <a:rPr lang="en-US" sz="2100" dirty="0"/>
              <a:t>Some examples of support materials are: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100" dirty="0"/>
              <a:t>Theater/exhibition reviews;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100" dirty="0"/>
              <a:t>Letters of recommendation;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100" dirty="0"/>
              <a:t>Certificates;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100" dirty="0"/>
              <a:t>Sample lesson plans;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100" dirty="0"/>
              <a:t>Assessments and evaluations; and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100" dirty="0"/>
              <a:t>Awards.</a:t>
            </a:r>
          </a:p>
        </p:txBody>
      </p:sp>
      <p:pic>
        <p:nvPicPr>
          <p:cNvPr id="2560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49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1565184"/>
            <a:ext cx="8686800" cy="530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1588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The </a:t>
            </a:r>
            <a:r>
              <a:rPr lang="en-US" sz="3200" dirty="0" smtClean="0">
                <a:solidFill>
                  <a:prstClr val="black"/>
                </a:solidFill>
              </a:rPr>
              <a:t>mission </a:t>
            </a:r>
            <a:r>
              <a:rPr lang="en-US" sz="3200" dirty="0">
                <a:solidFill>
                  <a:prstClr val="black"/>
                </a:solidFill>
              </a:rPr>
              <a:t>of the DC Commission on the Arts and Humanities is to provide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900" dirty="0">
                <a:solidFill>
                  <a:prstClr val="black"/>
                </a:solidFill>
              </a:rPr>
              <a:t>• grants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900" dirty="0">
                <a:solidFill>
                  <a:prstClr val="black"/>
                </a:solidFill>
              </a:rPr>
              <a:t>• programs </a:t>
            </a:r>
          </a:p>
          <a:p>
            <a:pPr marL="742950" lvl="1" indent="-285750">
              <a:spcBef>
                <a:spcPct val="20000"/>
              </a:spcBef>
            </a:pPr>
            <a:r>
              <a:rPr lang="en-US" sz="3900" dirty="0">
                <a:solidFill>
                  <a:prstClr val="black"/>
                </a:solidFill>
              </a:rPr>
              <a:t>• and educational activities </a:t>
            </a:r>
          </a:p>
          <a:p>
            <a:pPr lvl="0" indent="1588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</a:rPr>
              <a:t>that encourage diverse artistic expressions and learning opportunities so that all District of Columbia residents and visitors can experience the rich culture of our city.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051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4"/>
    </mc:Choice>
    <mc:Fallback xmlns="">
      <p:transition spd="slow" advTm="140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4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Work </a:t>
            </a:r>
            <a:r>
              <a:rPr lang="en-US" sz="3200" b="1" dirty="0"/>
              <a:t>Samples and Artistic Content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9100" y="1874223"/>
            <a:ext cx="8305800" cy="292387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u="sng" dirty="0" smtClean="0"/>
              <a:t>3. Résumé(s) of key personnel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Advisory Review Panel determines the artistic content of each application by reviewing the résumés of the key artists, administrators, and facilitators involved in the grant activities.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 professionals involved in the project determine the capacity of the project and ability for the applicant to effectively create an excellent artistic product and/or experience.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Their backgrounds as artists and administrators should be relevant to the project and clearly demonstrated through their professional résumés.</a:t>
            </a:r>
            <a:endParaRPr lang="en-US" sz="2000" dirty="0"/>
          </a:p>
        </p:txBody>
      </p:sp>
      <p:pic>
        <p:nvPicPr>
          <p:cNvPr id="2560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7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685800"/>
          </a:xfrm>
        </p:spPr>
        <p:txBody>
          <a:bodyPr>
            <a:noAutofit/>
          </a:bodyPr>
          <a:lstStyle/>
          <a:p>
            <a:r>
              <a:rPr lang="en-US" sz="3200" b="1" dirty="0"/>
              <a:t>Work Samples and Artistic Content</a:t>
            </a:r>
          </a:p>
        </p:txBody>
      </p:sp>
      <p:pic>
        <p:nvPicPr>
          <p:cNvPr id="4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9100" y="1957149"/>
            <a:ext cx="8305800" cy="406265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400" b="1" u="sng" dirty="0" smtClean="0">
                <a:solidFill>
                  <a:schemeClr val="tx1"/>
                </a:solidFill>
              </a:rPr>
              <a:t>4</a:t>
            </a:r>
            <a:r>
              <a:rPr lang="en-US" sz="2400" b="1" u="sng" dirty="0">
                <a:solidFill>
                  <a:schemeClr val="tx1"/>
                </a:solidFill>
              </a:rPr>
              <a:t>. Assessment and Evaluation </a:t>
            </a:r>
          </a:p>
          <a:p>
            <a:r>
              <a:rPr lang="en-US" b="1" dirty="0">
                <a:solidFill>
                  <a:schemeClr val="tx1"/>
                </a:solidFill>
              </a:rPr>
              <a:t>Purpose of Assessment &amp; Evaluation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determine the efficacy of a program – as articulated in the program goals and as required for grant reporting.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 provide evidence to support changes in order to improve the program and its delivery. </a:t>
            </a:r>
          </a:p>
          <a:p>
            <a:r>
              <a:rPr lang="en-US" b="1" dirty="0">
                <a:solidFill>
                  <a:schemeClr val="tx1"/>
                </a:solidFill>
              </a:rPr>
              <a:t>Types of Assessment &amp; Evaluation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Qualitative Assessment is often subjective in approach and narrative in nature.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Quantitative Assessment provides empirical data that demonstrates growth in the knowledge, skills, and understandings of the participants.</a:t>
            </a:r>
          </a:p>
          <a:p>
            <a:r>
              <a:rPr lang="en-US" b="1" dirty="0">
                <a:solidFill>
                  <a:schemeClr val="tx1"/>
                </a:solidFill>
              </a:rPr>
              <a:t>Assessment &amp; Evaluation Design</a:t>
            </a:r>
          </a:p>
          <a:p>
            <a:r>
              <a:rPr lang="en-US" dirty="0">
                <a:solidFill>
                  <a:schemeClr val="tx1"/>
                </a:solidFill>
              </a:rPr>
              <a:t>There are many ways to assess and evaluate programming including: needs assessments, pre- and post-testing, and formative, observational, and summative assessments that utilize mixed method approaches such as portfolio assessment.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6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10000">
        <p:fade/>
      </p:transition>
    </mc:Choice>
    <mc:Fallback xmlns="">
      <p:transition spd="slow" advClick="0" advTm="10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Mandatory Documents for Organizations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5848" y="1870770"/>
            <a:ext cx="8305800" cy="35394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May include: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Work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Sample(s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) Support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Material 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Resume(s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) of key personnel 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Signed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W-9 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IRS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Letter of Determination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DC Certificate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of Incorporation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Board list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2013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CDP Funders Report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26626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80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609600"/>
          </a:xfrm>
        </p:spPr>
        <p:txBody>
          <a:bodyPr>
            <a:normAutofit/>
          </a:bodyPr>
          <a:lstStyle/>
          <a:p>
            <a:r>
              <a:rPr lang="en-US" sz="2900" b="1" dirty="0" smtClean="0"/>
              <a:t>Mandatory Documents for Individuals</a:t>
            </a:r>
            <a:endParaRPr lang="en-US" sz="29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5848" y="1917918"/>
            <a:ext cx="83058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May include: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Work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Sample(s</a:t>
            </a: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) Support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Material </a:t>
            </a: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Resume(s)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of key personnel </a:t>
            </a:r>
            <a:endParaRPr lang="en-US" sz="2800" dirty="0" smtClean="0">
              <a:solidFill>
                <a:schemeClr val="tx1"/>
              </a:solidFill>
              <a:latin typeface="Calibri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itchFamily="34" charset="0"/>
              </a:rPr>
              <a:t>Signed </a:t>
            </a:r>
            <a:r>
              <a:rPr lang="en-US" sz="2800" dirty="0">
                <a:solidFill>
                  <a:schemeClr val="tx1"/>
                </a:solidFill>
                <a:latin typeface="Calibri" pitchFamily="34" charset="0"/>
              </a:rPr>
              <a:t>W-9 </a:t>
            </a:r>
          </a:p>
        </p:txBody>
      </p:sp>
      <p:pic>
        <p:nvPicPr>
          <p:cNvPr id="26626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06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09700" y="1295400"/>
            <a:ext cx="63246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Review Process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457200" y="2057400"/>
            <a:ext cx="1981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Applicant submits </a:t>
            </a:r>
            <a:r>
              <a:rPr lang="en-US" dirty="0"/>
              <a:t>application</a:t>
            </a:r>
          </a:p>
        </p:txBody>
      </p:sp>
      <p:sp>
        <p:nvSpPr>
          <p:cNvPr id="13" name="Oval 12"/>
          <p:cNvSpPr/>
          <p:nvPr/>
        </p:nvSpPr>
        <p:spPr>
          <a:xfrm>
            <a:off x="2540000" y="2057400"/>
            <a:ext cx="1981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DCCAH distributes to volunteer panel</a:t>
            </a:r>
          </a:p>
        </p:txBody>
      </p:sp>
      <p:sp>
        <p:nvSpPr>
          <p:cNvPr id="14" name="Oval 13"/>
          <p:cNvSpPr/>
          <p:nvPr/>
        </p:nvSpPr>
        <p:spPr>
          <a:xfrm>
            <a:off x="4622800" y="2057400"/>
            <a:ext cx="1981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Panel scores application &amp; makes recommendations</a:t>
            </a:r>
            <a:endParaRPr lang="en-US" sz="1200" dirty="0"/>
          </a:p>
        </p:txBody>
      </p:sp>
      <p:sp>
        <p:nvSpPr>
          <p:cNvPr id="15" name="Oval 14"/>
          <p:cNvSpPr/>
          <p:nvPr/>
        </p:nvSpPr>
        <p:spPr>
          <a:xfrm>
            <a:off x="6705600" y="2057400"/>
            <a:ext cx="1981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Commission board makes funding determination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5800" y="3886200"/>
            <a:ext cx="7772400" cy="249299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2600" dirty="0" smtClean="0"/>
              <a:t>Applications are reviewed according to the following criteria: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/>
              <a:t>Artistic Content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 smtClean="0"/>
              <a:t>District Impact and Engagement</a:t>
            </a:r>
            <a:endParaRPr lang="en-US" sz="26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/>
              <a:t>Capacity and Sustainability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600" dirty="0"/>
              <a:t>Overall</a:t>
            </a:r>
          </a:p>
        </p:txBody>
      </p:sp>
      <p:pic>
        <p:nvPicPr>
          <p:cNvPr id="27650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1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66750" y="1371600"/>
            <a:ext cx="7772400" cy="5334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Review Criteria</a:t>
            </a:r>
            <a:endParaRPr lang="en-US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0050" y="2300034"/>
            <a:ext cx="8305800" cy="18158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High standards of artistic excellence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Personnel with demonstrated arts experience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Commitment to hiring DC-based artists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Effective evaluation methods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6798" y="4114800"/>
            <a:ext cx="77724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District Impact &amp;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Engagement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6798" y="4829783"/>
            <a:ext cx="83058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Targets DC residents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Appropriate marketing methods &amp; partnerships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800" dirty="0" smtClean="0"/>
              <a:t>Accessibility of proposed activities </a:t>
            </a:r>
          </a:p>
        </p:txBody>
      </p:sp>
      <p:pic>
        <p:nvPicPr>
          <p:cNvPr id="28674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6798" y="1780692"/>
            <a:ext cx="6762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Artistic Content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7172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81000" y="1600200"/>
            <a:ext cx="4953000" cy="661026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Capacity and Sustainability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2210665"/>
            <a:ext cx="8305800" cy="23083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Proper oversight with well-rounded expertise 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Realistic planning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Ability to implement the project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For festivals, required permits and permissions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Financial Capacity - realistic/accurate budget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Ability to match funds, where applicable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600" y="4595189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>
              <a:spcBef>
                <a:spcPct val="0"/>
              </a:spcBef>
              <a:defRPr/>
            </a:pPr>
            <a:r>
              <a:rPr lang="en-US" sz="3600" dirty="0" smtClean="0"/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Overall Application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" y="5128588"/>
            <a:ext cx="8305800" cy="83099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Application provides a clear explanation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sz="2400" dirty="0" smtClean="0"/>
              <a:t>Grant request and outcomes support the program goals</a:t>
            </a:r>
          </a:p>
        </p:txBody>
      </p:sp>
      <p:pic>
        <p:nvPicPr>
          <p:cNvPr id="29698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81200" y="1106269"/>
            <a:ext cx="529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Review Criteria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6897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Notifications and Payments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905000"/>
            <a:ext cx="8305800" cy="415498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Applicants will be notified in writing after October 1, 2014. This notification may consist of:</a:t>
            </a:r>
          </a:p>
          <a:p>
            <a:pPr lvl="1" indent="22860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grant package </a:t>
            </a:r>
          </a:p>
          <a:p>
            <a:pPr lvl="1" indent="22860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letter of ineligibility </a:t>
            </a:r>
          </a:p>
          <a:p>
            <a:pPr lvl="1" indent="22860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letter of denial </a:t>
            </a:r>
          </a:p>
          <a:p>
            <a:endParaRPr lang="en-US" sz="2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The original copy of the grant agreement and all associated documents must be completed and returned to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DCCAH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indent="228600"/>
            <a:endParaRPr lang="en-US" sz="2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Please note that the date of payment disbursement is subject to change depending on the availability of funds. </a:t>
            </a:r>
          </a:p>
        </p:txBody>
      </p:sp>
      <p:pic>
        <p:nvPicPr>
          <p:cNvPr id="3072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94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Performance Monitoring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905000"/>
            <a:ext cx="8305800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All grant recipients are subject to monitoring requirements in the 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  <a:hlinkClick r:id="rId3"/>
              </a:rPr>
              <a:t>City-Wide Grants Manual and Sourcebook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</a:p>
          <a:p>
            <a:pPr indent="228600"/>
            <a:endParaRPr lang="en-US" sz="2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indent="22860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All activities funded by </a:t>
            </a:r>
            <a:r>
              <a:rPr lang="en-US" sz="2400" dirty="0" err="1" smtClean="0">
                <a:latin typeface="Calibri" pitchFamily="34" charset="0"/>
                <a:ea typeface="Calibri" pitchFamily="34" charset="0"/>
                <a:cs typeface="Arial" pitchFamily="34" charset="0"/>
              </a:rPr>
              <a:t>DCCAH</a:t>
            </a: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will be monitored by staff through:</a:t>
            </a:r>
          </a:p>
          <a:p>
            <a:pPr lvl="1" indent="22860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Interim reports </a:t>
            </a:r>
          </a:p>
          <a:p>
            <a:pPr lvl="1" indent="22860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Site visits (including performances and presentations) </a:t>
            </a:r>
          </a:p>
          <a:p>
            <a:pPr lvl="1" indent="228600">
              <a:buFont typeface="Courier New" pitchFamily="49" charset="0"/>
              <a:buChar char="o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Email correspondence and phone calls</a:t>
            </a:r>
          </a:p>
          <a:p>
            <a:pPr indent="228600">
              <a:buFont typeface="Arial" pitchFamily="34" charset="0"/>
              <a:buChar char="•"/>
            </a:pPr>
            <a:endParaRPr lang="en-US" sz="2400" dirty="0" smtClean="0"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indent="228600" eaLnBrk="0" hangingPunct="0">
              <a:buFont typeface="Arial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All grantees must complete a final report by October 15, 2015. </a:t>
            </a:r>
            <a:endParaRPr lang="en-US" sz="24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1746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41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6096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 to find more information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905000"/>
            <a:ext cx="8305800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2800" dirty="0" smtClean="0"/>
              <a:t>Visit our website: </a:t>
            </a:r>
            <a:r>
              <a:rPr lang="en-US" sz="2800" dirty="0" smtClean="0">
                <a:hlinkClick r:id="rId3"/>
              </a:rPr>
              <a:t>www.dcarts.dc.gov</a:t>
            </a: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sz="2800" dirty="0" smtClean="0"/>
              <a:t>Select “Apply for Grants” from the menu</a:t>
            </a:r>
          </a:p>
          <a:p>
            <a:endParaRPr lang="en-US" sz="2800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sz="2800" dirty="0" smtClean="0"/>
              <a:t>Select “Getting Started”</a:t>
            </a:r>
          </a:p>
          <a:p>
            <a:endParaRPr lang="en-US" sz="2800" dirty="0" smtClean="0"/>
          </a:p>
          <a:p>
            <a:pPr marL="233363" indent="-233363">
              <a:buFont typeface="Arial" pitchFamily="34" charset="0"/>
              <a:buChar char="•"/>
            </a:pPr>
            <a:r>
              <a:rPr lang="en-US" sz="2800" dirty="0" smtClean="0"/>
              <a:t>For more information about the DCCAH grant portal, there are Step by Step Instructions in the Guide to Grants and on our website.</a:t>
            </a:r>
          </a:p>
        </p:txBody>
      </p:sp>
      <p:pic>
        <p:nvPicPr>
          <p:cNvPr id="32770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26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82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426" y="1355035"/>
            <a:ext cx="7772400" cy="39756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Grants Department</a:t>
            </a:r>
            <a:endParaRPr lang="en-US" sz="2800" b="1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04905"/>
              </p:ext>
            </p:extLst>
          </p:nvPr>
        </p:nvGraphicFramePr>
        <p:xfrm>
          <a:off x="152400" y="1774211"/>
          <a:ext cx="8915400" cy="5007589"/>
        </p:xfrm>
        <a:graphic>
          <a:graphicData uri="http://schemas.openxmlformats.org/drawingml/2006/table">
            <a:tbl>
              <a:tblPr/>
              <a:tblGrid>
                <a:gridCol w="1600200"/>
                <a:gridCol w="3276600"/>
                <a:gridCol w="4038600"/>
              </a:tblGrid>
              <a:tr h="28967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Staff </a:t>
                      </a:r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Member</a:t>
                      </a: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Title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Grant Program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45" marR="7545" marT="75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</a:tr>
              <a:tr h="319926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Moshe </a:t>
                      </a:r>
                      <a:r>
                        <a:rPr lang="en-US" sz="17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Adams</a:t>
                      </a: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Director of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Grants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David</a:t>
                      </a:r>
                      <a:r>
                        <a:rPr lang="en-US" sz="1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Markey</a:t>
                      </a:r>
                    </a:p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Ariel Wilson</a:t>
                      </a: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Arts Education Coordinator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Arts Education Program Associate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Arts Education Program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Larry Neal Awards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Poetry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Out Loud</a:t>
                      </a:r>
                      <a:endParaRPr lang="en-US" sz="17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JR Russ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Grant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Manager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Artist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Fellowship Program </a:t>
                      </a:r>
                    </a:p>
                    <a:p>
                      <a:pPr marL="1111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- Performing &amp; Literary Arts</a:t>
                      </a: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Keona</a:t>
                      </a:r>
                      <a:r>
                        <a:rPr lang="en-US" sz="1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Pearson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Grant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Manager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Public Art Building Communities</a:t>
                      </a: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Regan</a:t>
                      </a:r>
                      <a:r>
                        <a:rPr lang="en-US" sz="1700" b="1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Spurlock</a:t>
                      </a:r>
                      <a:endParaRPr lang="en-US" sz="17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Grant Manager</a:t>
                      </a:r>
                      <a:endParaRPr lang="en-US" sz="17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Artist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Fellowship Program </a:t>
                      </a:r>
                    </a:p>
                    <a:p>
                      <a:pPr marL="1111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- Visual &amp; Media Arts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City Arts</a:t>
                      </a: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7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Projects – Individuals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Sister Cities International Arts Grant</a:t>
                      </a: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6589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Steven Mazzola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Grants</a:t>
                      </a:r>
                      <a:r>
                        <a:rPr lang="en-US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Program Manager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Cultural Facilities Projects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Grants In Aid</a:t>
                      </a: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UPSTART</a:t>
                      </a: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7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 Tierra Buggs</a:t>
                      </a:r>
                      <a:endParaRPr lang="en-US" sz="1700" b="1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indent="120650" algn="l" fontAlgn="b">
                        <a:buFont typeface="Arial" pitchFamily="34" charset="0"/>
                        <a:buChar char="•"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Grant Manager</a:t>
                      </a:r>
                      <a:endParaRPr lang="en-US" sz="1700" b="0" i="0" u="none" strike="noStrike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City Arts Projects –</a:t>
                      </a:r>
                      <a:r>
                        <a:rPr lang="en-US" sz="1700" b="0" i="0" u="none" strike="noStrike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Organizations</a:t>
                      </a:r>
                      <a:endParaRPr lang="en-US" sz="1700" b="0" i="0" u="none" strike="noStrike" dirty="0" smtClean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111125" marR="0" indent="12065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7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East of the River</a:t>
                      </a:r>
                    </a:p>
                  </a:txBody>
                  <a:tcPr marL="7545" marR="7545" marT="754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074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" y="-16565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77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447800" y="228600"/>
            <a:ext cx="6248400" cy="922020"/>
          </a:xfrm>
        </p:spPr>
        <p:txBody>
          <a:bodyPr>
            <a:noAutofit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4380" y="1066800"/>
            <a:ext cx="7711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Office Hours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Monday-Friday, 9 am to 5:30 pm</a:t>
            </a:r>
          </a:p>
          <a:p>
            <a:pPr algn="ctr"/>
            <a:r>
              <a:rPr lang="en-US" sz="2400" dirty="0" smtClean="0"/>
              <a:t>200 I (Eye) Street SE, Suite 1400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Washington, DC </a:t>
            </a:r>
            <a:r>
              <a:rPr lang="en-US" sz="2400" dirty="0" smtClean="0"/>
              <a:t>20003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>
                <a:hlinkClick r:id="rId3"/>
              </a:rPr>
              <a:t>www.dcarts.dc.gov</a:t>
            </a:r>
            <a:r>
              <a:rPr lang="en-US" sz="2400" dirty="0" smtClean="0"/>
              <a:t> </a:t>
            </a:r>
            <a:endParaRPr lang="en-US" sz="2400" dirty="0"/>
          </a:p>
          <a:p>
            <a:pPr algn="ctr"/>
            <a:r>
              <a:rPr lang="en-US" sz="2000" b="1" dirty="0"/>
              <a:t>Phone:</a:t>
            </a:r>
            <a:r>
              <a:rPr lang="en-US" sz="2000" dirty="0"/>
              <a:t> (202) 724-5613</a:t>
            </a:r>
            <a:br>
              <a:rPr lang="en-US" sz="2000" dirty="0"/>
            </a:br>
            <a:r>
              <a:rPr lang="en-US" sz="2000" b="1" dirty="0"/>
              <a:t>Fax:</a:t>
            </a:r>
            <a:r>
              <a:rPr lang="en-US" sz="2000" dirty="0"/>
              <a:t> (202) 727-4135</a:t>
            </a:r>
            <a:br>
              <a:rPr lang="en-US" sz="2000" dirty="0"/>
            </a:br>
            <a:r>
              <a:rPr lang="en-US" sz="2000" b="1" dirty="0"/>
              <a:t>TTY:</a:t>
            </a:r>
            <a:r>
              <a:rPr lang="en-US" sz="2000" dirty="0"/>
              <a:t> (202) 724-4493</a:t>
            </a:r>
          </a:p>
        </p:txBody>
      </p:sp>
      <p:pic>
        <p:nvPicPr>
          <p:cNvPr id="1026" name="Picture 2" descr="C:\Documents and Settings\SpurlockR\Desktop\Grants Dox\DCCAH_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13391" y="3926145"/>
            <a:ext cx="3117218" cy="178036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914400" y="5476964"/>
            <a:ext cx="739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The Mission of DCCAH is to provide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cs typeface="Times New Roman" pitchFamily="18" charset="0"/>
              </a:rPr>
              <a:t>grants, programs and education activities that encourage diverse artistic expressions and learning opportunities so that all District of Columbia residents and visitors can experience the rich culture of our city.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0822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449070"/>
              </p:ext>
            </p:extLst>
          </p:nvPr>
        </p:nvGraphicFramePr>
        <p:xfrm>
          <a:off x="178904" y="1905000"/>
          <a:ext cx="8839200" cy="4858940"/>
        </p:xfrm>
        <a:graphic>
          <a:graphicData uri="http://schemas.openxmlformats.org/drawingml/2006/table">
            <a:tbl>
              <a:tblPr/>
              <a:tblGrid>
                <a:gridCol w="3810000"/>
                <a:gridCol w="2563707"/>
                <a:gridCol w="2465493"/>
              </a:tblGrid>
              <a:tr h="40019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Grant Program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Maximum Award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Calibri"/>
                          <a:ea typeface="Calibri"/>
                          <a:cs typeface="Arial"/>
                        </a:rPr>
                        <a:t>Required Match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Arts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Education Program (AEP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) 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$50,000 – </a:t>
                      </a:r>
                      <a:r>
                        <a:rPr lang="en-US" sz="1400" b="1" kern="1200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Organizations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Organizations 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1:1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Artist Fellowship Program (AFP)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$10,000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 – 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Individuals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None</a:t>
                      </a:r>
                      <a:endParaRPr lang="en-US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City </a:t>
                      </a:r>
                      <a:r>
                        <a:rPr lang="en-US" sz="1400" b="1" dirty="0">
                          <a:latin typeface="+mn-lt"/>
                          <a:ea typeface="Calibri"/>
                          <a:cs typeface="Arial"/>
                        </a:rPr>
                        <a:t>Arts 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Projects (CAP) – Organizations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$30,000 – $50,000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Organizations – 1:1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City Arts Projects (CAP) – Individuals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$10,000 – Individuals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Individuals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None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Cultural Facilities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Projects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(CFP)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$200,000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Organizations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Organizations – 1:1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East of the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River (EOR)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$40,000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Organizations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None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457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Grants-In-Aid (GIA)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$250,000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Organizations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Organizations – 1:1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Public Art Building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Communities (PABC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$50,000 – Individuals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100,000 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Organizations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Individuals – None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Organizations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1:1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Sister</a:t>
                      </a:r>
                      <a:r>
                        <a:rPr lang="en-US" sz="1400" b="1" baseline="0" dirty="0" smtClean="0">
                          <a:latin typeface="Calibri"/>
                          <a:ea typeface="Calibri"/>
                          <a:cs typeface="Arial"/>
                        </a:rPr>
                        <a:t> Cities International Arts Grant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(SCIAG</a:t>
                      </a: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)</a:t>
                      </a:r>
                      <a:endParaRPr lang="en-US" sz="1400" i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$20,000 – Individuals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$20,000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Organizations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+mn-lt"/>
                          <a:ea typeface="Calibri"/>
                          <a:cs typeface="Arial"/>
                        </a:rPr>
                        <a:t>Individuals – None</a:t>
                      </a:r>
                      <a:endParaRPr lang="en-US" sz="14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Organizations </a:t>
                      </a: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1:1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89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UPSTART (UPS)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$100,000 –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Organizations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Calibri"/>
                          <a:ea typeface="Calibri"/>
                          <a:cs typeface="Arial"/>
                        </a:rPr>
                        <a:t>Up to 30% of </a:t>
                      </a:r>
                      <a:r>
                        <a:rPr lang="en-US" sz="1400" b="1" dirty="0" smtClean="0">
                          <a:latin typeface="Calibri"/>
                          <a:ea typeface="Calibri"/>
                          <a:cs typeface="Arial"/>
                        </a:rPr>
                        <a:t>total award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" y="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92426" y="1355035"/>
            <a:ext cx="7772400" cy="473765"/>
          </a:xfrm>
        </p:spPr>
        <p:txBody>
          <a:bodyPr>
            <a:noAutofit/>
          </a:bodyPr>
          <a:lstStyle/>
          <a:p>
            <a:r>
              <a:rPr lang="en-US" sz="2600" b="1" dirty="0" smtClean="0"/>
              <a:t>Grant Programs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155225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95739" y="11430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Application deadlines</a:t>
            </a:r>
            <a:endParaRPr lang="en-US" sz="3200" b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63578"/>
              </p:ext>
            </p:extLst>
          </p:nvPr>
        </p:nvGraphicFramePr>
        <p:xfrm>
          <a:off x="200439" y="1626495"/>
          <a:ext cx="8763000" cy="5155617"/>
        </p:xfrm>
        <a:graphic>
          <a:graphicData uri="http://schemas.openxmlformats.org/drawingml/2006/table">
            <a:tbl>
              <a:tblPr/>
              <a:tblGrid>
                <a:gridCol w="5598583"/>
                <a:gridCol w="3164417"/>
              </a:tblGrid>
              <a:tr h="30468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GRANT PROGRAM &amp; DESCRIPTION</a:t>
                      </a: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Calibri"/>
                          <a:cs typeface="Arial"/>
                        </a:rPr>
                        <a:t>DEADLINE</a:t>
                      </a:r>
                      <a:endParaRPr lang="en-US" sz="20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B2EE"/>
                    </a:solidFill>
                  </a:tcPr>
                </a:tc>
              </a:tr>
              <a:tr h="39212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Arial"/>
                        </a:rPr>
                        <a:t>City Arts Projects (CAP) – Less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Arial"/>
                        </a:rPr>
                        <a:t> than $100,000</a:t>
                      </a:r>
                      <a:endParaRPr lang="en-US" sz="1800" b="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Wednesday, May 7, 2014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89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City Arts Projects (CAP) - $100,000-$199,000</a:t>
                      </a:r>
                      <a:endParaRPr lang="en-US" sz="18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Wednesday, May 7, 2014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City Arts Projects (CAP) - $200,000</a:t>
                      </a:r>
                      <a:r>
                        <a:rPr lang="en-US" sz="1800" b="0" baseline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 and above</a:t>
                      </a:r>
                      <a:endParaRPr lang="en-US" sz="1800" b="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Wednesday, May 7, 2014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City Arts Projects (CAP) – Individuals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Wednesday, May 7, 2014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Artist</a:t>
                      </a: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Fellowship Program (AFP)</a:t>
                      </a:r>
                      <a:endParaRPr lang="en-US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Friday,</a:t>
                      </a: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May 9, 2014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Grants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-In-Aid (GIA)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Friday,</a:t>
                      </a: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May 9, 2014</a:t>
                      </a: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Cultural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Facilities Projects (CFP)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Monday,</a:t>
                      </a: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May 12, 2014</a:t>
                      </a:r>
                      <a:endParaRPr lang="en-US" sz="18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East of the River (EOR)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+mn-lt"/>
                          <a:ea typeface="Calibri"/>
                          <a:cs typeface="Times New Roman"/>
                        </a:rPr>
                        <a:t>Monday,</a:t>
                      </a:r>
                      <a:r>
                        <a:rPr lang="en-US" sz="1800" b="0" baseline="0" dirty="0" smtClean="0">
                          <a:latin typeface="+mn-lt"/>
                          <a:ea typeface="Calibri"/>
                          <a:cs typeface="Times New Roman"/>
                        </a:rPr>
                        <a:t> May 12, 2014</a:t>
                      </a:r>
                      <a:endParaRPr lang="en-US" sz="1800" b="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75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Arts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Education Program (AEP)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Wednesday,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May 14, 2014</a:t>
                      </a:r>
                      <a:endParaRPr lang="en-US" sz="1800" b="0" dirty="0" smtClean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Sister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Cities International Arts Grant (SCIAG)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Friday,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May 16, 2014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10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UPSTART (UPS)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Friday,</a:t>
                      </a:r>
                      <a:r>
                        <a:rPr lang="en-US" sz="1800" b="0" baseline="0" dirty="0" smtClean="0">
                          <a:latin typeface="Calibri"/>
                          <a:ea typeface="Calibri"/>
                          <a:cs typeface="Times New Roman"/>
                        </a:rPr>
                        <a:t> May 16, 2014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796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latin typeface="Calibri"/>
                          <a:ea typeface="Calibri"/>
                          <a:cs typeface="Times New Roman"/>
                        </a:rPr>
                        <a:t>Public Art Building Communities (PABC)</a:t>
                      </a:r>
                      <a:endParaRPr lang="en-US" sz="18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dirty="0" smtClean="0">
                          <a:latin typeface="+mn-lt"/>
                          <a:ea typeface="Calibri"/>
                          <a:cs typeface="Times New Roman"/>
                        </a:rPr>
                        <a:t>Friday,</a:t>
                      </a:r>
                      <a:r>
                        <a:rPr lang="en-US" sz="1700" b="0" baseline="0" dirty="0" smtClean="0">
                          <a:latin typeface="+mn-lt"/>
                          <a:ea typeface="Calibri"/>
                          <a:cs typeface="Times New Roman"/>
                        </a:rPr>
                        <a:t> July 25, 2014 and </a:t>
                      </a: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b="0" baseline="0" dirty="0" smtClean="0">
                          <a:latin typeface="+mn-lt"/>
                          <a:ea typeface="Calibri"/>
                          <a:cs typeface="Times New Roman"/>
                        </a:rPr>
                        <a:t>Friday, October 17, 2014</a:t>
                      </a:r>
                      <a:endParaRPr lang="en-US" sz="1700" b="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9967" marR="499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3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9800" y="1219200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DCCAH GRANTS STRUCTURE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7526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DCCAH offers two types of grants: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General Operating Support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 smtClean="0"/>
              <a:t>Project Based Grants.</a:t>
            </a:r>
          </a:p>
          <a:p>
            <a:endParaRPr lang="en-US" dirty="0" smtClean="0"/>
          </a:p>
          <a:p>
            <a:r>
              <a:rPr lang="en-US" u="sng" dirty="0" smtClean="0"/>
              <a:t>General </a:t>
            </a:r>
            <a:r>
              <a:rPr lang="en-US" u="sng" dirty="0"/>
              <a:t>Operating Support Grants</a:t>
            </a:r>
            <a:r>
              <a:rPr lang="en-US" dirty="0"/>
              <a:t>:  </a:t>
            </a:r>
            <a:endParaRPr lang="en-US" dirty="0" smtClean="0"/>
          </a:p>
          <a:p>
            <a:r>
              <a:rPr lang="en-US" dirty="0" smtClean="0"/>
              <a:t>Fund </a:t>
            </a:r>
            <a:r>
              <a:rPr lang="en-US" dirty="0"/>
              <a:t>costs associated with the continued functioning of an individual or organization. This can include overhead costs, staff salaries, programmatic costs, and marketing plans. </a:t>
            </a:r>
            <a:endParaRPr lang="en-US" b="1" u="sng" dirty="0"/>
          </a:p>
          <a:p>
            <a:endParaRPr lang="en-US" dirty="0"/>
          </a:p>
          <a:p>
            <a:r>
              <a:rPr lang="en-US" u="sng" dirty="0" smtClean="0"/>
              <a:t>General </a:t>
            </a:r>
            <a:r>
              <a:rPr lang="en-US" u="sng" dirty="0"/>
              <a:t>Operating Support </a:t>
            </a:r>
            <a:r>
              <a:rPr lang="en-US" u="sng" dirty="0" smtClean="0"/>
              <a:t>Programs:</a:t>
            </a:r>
            <a:endParaRPr lang="en-US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Artist Fellowship Program (Individual Artists)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Grants-In-Aid (Organizations)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84868" y="1219200"/>
            <a:ext cx="5087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/>
              <a:t>DCCAH GRANTS </a:t>
            </a:r>
            <a:r>
              <a:rPr lang="en-US" sz="3200" b="1" dirty="0" smtClean="0"/>
              <a:t>STRUCTURE</a:t>
            </a: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685800" y="1751886"/>
            <a:ext cx="7696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/>
              <a:t>General Operating Support Program Goals: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Provide access to high-quality arts and humanities experiences for all District of Columbia residents</a:t>
            </a:r>
            <a:r>
              <a:rPr lang="en-US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Stimulate the creative economy through investments in local arts organizations and artists; </a:t>
            </a:r>
            <a:r>
              <a:rPr lang="en-US" dirty="0" smtClean="0"/>
              <a:t>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Ensure sustainability for arts and humanities organizations so that they may continue to contribute to the District of Columbia’s diverse cultural landscape.</a:t>
            </a:r>
            <a:endParaRPr lang="en-US" b="1" u="sng" dirty="0" smtClean="0"/>
          </a:p>
          <a:p>
            <a:r>
              <a:rPr lang="en-US" b="1" u="sng" dirty="0" smtClean="0"/>
              <a:t>Examples </a:t>
            </a:r>
            <a:r>
              <a:rPr lang="en-US" b="1" u="sng" dirty="0"/>
              <a:t>of allowable costs included in General Operating Support Grants: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Salaries;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Artistic Expenses;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Overhead and maintenance;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Equipment, materials and supplies directly related to expanding access to artistic programming, including capital expenses and technological resources;  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    Consultants</a:t>
            </a:r>
            <a:r>
              <a:rPr lang="en-US" dirty="0"/>
              <a:t>;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Travel directly related to the cost of producing arts programming in the District of Columbia.</a:t>
            </a:r>
          </a:p>
        </p:txBody>
      </p:sp>
    </p:spTree>
    <p:extLst>
      <p:ext uri="{BB962C8B-B14F-4D97-AF65-F5344CB8AC3E}">
        <p14:creationId xmlns:p14="http://schemas.microsoft.com/office/powerpoint/2010/main" val="35276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42945" y="1219200"/>
            <a:ext cx="51919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/>
              <a:t>DCCAH GRANTS STRUCTURE</a:t>
            </a:r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38445" y="17526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Project Based Grants:</a:t>
            </a:r>
            <a:r>
              <a:rPr lang="en-US" dirty="0"/>
              <a:t>  Provide support for individuals and organizations to execute projects that promote arts and humanities activities to a diverse range of communities within the District of Columbia.  DCCAH encourages small, medium and large projects that have a city-wide impact, as well as those that represent community-based projects that are based on geographic location, common interests or a shared identity. </a:t>
            </a:r>
            <a:endParaRPr lang="en-US" u="sng" dirty="0"/>
          </a:p>
          <a:p>
            <a:endParaRPr lang="en-US" u="sng" dirty="0" smtClean="0"/>
          </a:p>
          <a:p>
            <a:r>
              <a:rPr lang="en-US" u="sng" dirty="0" smtClean="0"/>
              <a:t>Project Based Grants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Arts Education Program (Organizations)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City Arts Projects (Organizations)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Cultural Facilities Projects (Organizations)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East of the River Grant (Organizations)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Public Art Building Communities (Individuals &amp; Organizations)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Sister Cities International Grant (Individuals &amp; Organizations</a:t>
            </a:r>
            <a:r>
              <a:rPr lang="en-US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UPSTART (Organizations</a:t>
            </a:r>
            <a:r>
              <a:rPr lang="en-US" dirty="0" smtClean="0"/>
              <a:t>)</a:t>
            </a:r>
            <a:endParaRPr lang="en-US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70378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ierra.buggs\AppData\Local\Microsoft\Windows\Temporary Internet Files\Content.Outlook\PJQ1CUF7\grants 2015for PPT_top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" y="-76200"/>
            <a:ext cx="91440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142999" y="1295400"/>
            <a:ext cx="74311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DCCAH GRANTS </a:t>
            </a:r>
            <a:r>
              <a:rPr lang="en-US" sz="3200" b="1" dirty="0" smtClean="0"/>
              <a:t>STRUCTURE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786890"/>
            <a:ext cx="838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Project Based </a:t>
            </a:r>
            <a:r>
              <a:rPr lang="en-US" b="1" u="sng" dirty="0" smtClean="0"/>
              <a:t>Grants Program Goals: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Provide access to high-quality arts and humanities experiences for all District of Columbia residents</a:t>
            </a:r>
            <a:r>
              <a:rPr lang="en-US" dirty="0" smtClean="0"/>
              <a:t>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Increase quality of life by supporting a vibrant community identity through the arts and humanities; </a:t>
            </a:r>
            <a:r>
              <a:rPr lang="en-US" dirty="0" smtClean="0"/>
              <a:t>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Stimulate the creative economy through investments in local artists and arts organizations.</a:t>
            </a:r>
            <a:endParaRPr lang="en-US" b="1" u="sng" dirty="0"/>
          </a:p>
          <a:p>
            <a:endParaRPr lang="en-US" b="1" u="sng" dirty="0" smtClean="0"/>
          </a:p>
          <a:p>
            <a:r>
              <a:rPr lang="en-US" b="1" u="sng" dirty="0"/>
              <a:t>Examples of allowable costs included in </a:t>
            </a:r>
            <a:r>
              <a:rPr lang="en-US" b="1" u="sng" dirty="0" smtClean="0"/>
              <a:t>Project Based Grants</a:t>
            </a:r>
            <a:r>
              <a:rPr lang="en-US" b="1" u="sng" dirty="0"/>
              <a:t>:</a:t>
            </a:r>
            <a:endParaRPr lang="en-US" dirty="0"/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Artistic personnel;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Artists / consultants;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Space rental and fees;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Travel and transportation directly related to project implementation; and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/>
              <a:t>Equipment purchases that equal up to 25% of the grant award, which are directly related to project implementation; and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Overhead, maintenance and administration not exceeding 35% of the grant and </a:t>
            </a:r>
            <a:r>
              <a:rPr lang="en-US" dirty="0" smtClean="0"/>
              <a:t>match.</a:t>
            </a:r>
            <a:endParaRPr lang="en-US" b="1" u="sng" dirty="0"/>
          </a:p>
          <a:p>
            <a:endParaRPr lang="en-US" b="1" u="sng" dirty="0" smtClean="0"/>
          </a:p>
          <a:p>
            <a:endParaRPr lang="en-US" b="1" u="sng" dirty="0"/>
          </a:p>
          <a:p>
            <a:endParaRPr lang="en-US" b="1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1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822</TotalTime>
  <Words>2135</Words>
  <Application>Microsoft Office PowerPoint</Application>
  <PresentationFormat>On-screen Show (4:3)</PresentationFormat>
  <Paragraphs>333</Paragraphs>
  <Slides>30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Grants Department</vt:lpstr>
      <vt:lpstr>Grant Programs</vt:lpstr>
      <vt:lpstr>Application deadlines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Application Process</vt:lpstr>
      <vt:lpstr>DCCAH Grant Portal</vt:lpstr>
      <vt:lpstr>DCCAH Grant Portal</vt:lpstr>
      <vt:lpstr>DCCAH Grant Portal</vt:lpstr>
      <vt:lpstr>Work Samples and Artistic Content</vt:lpstr>
      <vt:lpstr>Work Samples and Artistic Content</vt:lpstr>
      <vt:lpstr>Work Samples and Artistic Content</vt:lpstr>
      <vt:lpstr>Work Samples and Artistic Content</vt:lpstr>
      <vt:lpstr>Work Samples and Artistic Content</vt:lpstr>
      <vt:lpstr>Work Samples and Artistic Content</vt:lpstr>
      <vt:lpstr>Mandatory Documents for Organizations</vt:lpstr>
      <vt:lpstr>Mandatory Documents for Individuals</vt:lpstr>
      <vt:lpstr>Review Process</vt:lpstr>
      <vt:lpstr>Review Criteria</vt:lpstr>
      <vt:lpstr>Capacity and Sustainability</vt:lpstr>
      <vt:lpstr>Notifications and Payments</vt:lpstr>
      <vt:lpstr>Performance Monitoring</vt:lpstr>
      <vt:lpstr>How to find more information</vt:lpstr>
      <vt:lpstr>Questions?</vt:lpstr>
    </vt:vector>
  </TitlesOfParts>
  <Company>DC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ServUS</dc:creator>
  <cp:lastModifiedBy>moshe.adams</cp:lastModifiedBy>
  <cp:revision>52</cp:revision>
  <cp:lastPrinted>2014-03-18T19:01:50Z</cp:lastPrinted>
  <dcterms:created xsi:type="dcterms:W3CDTF">2014-03-06T21:15:40Z</dcterms:created>
  <dcterms:modified xsi:type="dcterms:W3CDTF">2014-04-01T18:51:22Z</dcterms:modified>
</cp:coreProperties>
</file>