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notesSlides/notesSlide4.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theme/themeOverride5.xml" ContentType="application/vnd.openxmlformats-officedocument.themeOverride+xml"/>
  <Override PartName="/ppt/charts/chart12.xml" ContentType="application/vnd.openxmlformats-officedocument.drawingml.chart+xml"/>
  <Override PartName="/ppt/charts/chart13.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handoutMasterIdLst>
    <p:handoutMasterId r:id="rId24"/>
  </p:handoutMasterIdLst>
  <p:sldIdLst>
    <p:sldId id="275" r:id="rId5"/>
    <p:sldId id="271" r:id="rId6"/>
    <p:sldId id="278" r:id="rId7"/>
    <p:sldId id="263" r:id="rId8"/>
    <p:sldId id="257" r:id="rId9"/>
    <p:sldId id="258" r:id="rId10"/>
    <p:sldId id="279" r:id="rId11"/>
    <p:sldId id="265" r:id="rId12"/>
    <p:sldId id="274" r:id="rId13"/>
    <p:sldId id="277" r:id="rId14"/>
    <p:sldId id="264" r:id="rId15"/>
    <p:sldId id="259" r:id="rId16"/>
    <p:sldId id="260" r:id="rId17"/>
    <p:sldId id="281" r:id="rId18"/>
    <p:sldId id="261" r:id="rId19"/>
    <p:sldId id="272" r:id="rId20"/>
    <p:sldId id="280"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2DC839-19F0-8C3E-76F8-C0B040FD4FB9}" name="Mendali, Rebati (DOES)" initials="MR(" userId="S::rebati.mendali@dc.gov::f2054603-6fbe-4c62-9383-b387f666c15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segaye, Thomas (DOES)" initials="TT(" lastIdx="1" clrIdx="0">
    <p:extLst>
      <p:ext uri="{19B8F6BF-5375-455C-9EA6-DF929625EA0E}">
        <p15:presenceInfo xmlns:p15="http://schemas.microsoft.com/office/powerpoint/2012/main" userId="S::thomas.tsegaye@dc.gov::6d0f6252-f8d4-4277-bb69-b640e38ac1e1" providerId="AD"/>
      </p:ext>
    </p:extLst>
  </p:cmAuthor>
  <p:cmAuthor id="2" name="Mendali, Rebati (DOES)" initials="MR(" lastIdx="1" clrIdx="1">
    <p:extLst>
      <p:ext uri="{19B8F6BF-5375-455C-9EA6-DF929625EA0E}">
        <p15:presenceInfo xmlns:p15="http://schemas.microsoft.com/office/powerpoint/2012/main" userId="S::rebati.mendali@dc.gov::f2054603-6fbe-4c62-9383-b387f666c1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A52"/>
    <a:srgbClr val="229A4A"/>
    <a:srgbClr val="1E8641"/>
    <a:srgbClr val="00A4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480" autoAdjust="0"/>
    <p:restoredTop sz="94249" autoAdjust="0"/>
  </p:normalViewPr>
  <p:slideViewPr>
    <p:cSldViewPr>
      <p:cViewPr varScale="1">
        <p:scale>
          <a:sx n="59" d="100"/>
          <a:sy n="59" d="100"/>
        </p:scale>
        <p:origin x="184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F:\Telework\January%202024\Labor%20Market%20Indicators%20-%20December%202023\Gray_Area_Excel_for_Dec_2023%20Labor%20Market%20Information%20Indicator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F:\Telework\January%202024\Labor%20Market%20Indicators%20-%20December%202023\Gray_Area_Excel_for_Dec_2023%20Labor%20Market%20Information%20Indicators.xlsx"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file:///F:\Telework\January%202024\Labor%20Market%20Indicators%20-%20December%202023\Gray_Area_Excel_for_Dec_2023%20Labor%20Market%20Information%20Indicators.xlsx"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F:\Telework\January%202024\Labor%20Market%20Indicators%20-%20December%202023\Gray_Area_Excel_for_Dec_2023%20Labor%20Market%20Information%20Indicators.xlsx"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1" Type="http://schemas.openxmlformats.org/officeDocument/2006/relationships/oleObject" Target="file:///F:\Telework\January%202024\Labor%20Market%20Indicators%20-%20December%202023\Gray_Area_Excel_for_Dec_2023%20Labor%20Market%20Information%20Indica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solidFill>
                  <a:sysClr val="windowText" lastClr="000000"/>
                </a:solidFill>
              </a:rPr>
              <a:t>DC Annual Average</a:t>
            </a:r>
            <a:r>
              <a:rPr lang="en-US" b="1" baseline="0">
                <a:solidFill>
                  <a:sysClr val="windowText" lastClr="000000"/>
                </a:solidFill>
              </a:rPr>
              <a:t> </a:t>
            </a:r>
            <a:r>
              <a:rPr lang="en-US" b="1">
                <a:solidFill>
                  <a:sysClr val="windowText" lastClr="000000"/>
                </a:solidFill>
              </a:rPr>
              <a:t>Unemployment Rate (2015-2023)</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'Annual UR'!$N$15</c:f>
              <c:strCache>
                <c:ptCount val="1"/>
                <c:pt idx="0">
                  <c:v>Unemployment Rate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layout>
                <c:manualLayout>
                  <c:x val="-2.6041723232871752E-2"/>
                  <c:y val="-3.11250468691412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E14-4083-8E40-3A59977D8344}"/>
                </c:ext>
              </c:extLst>
            </c:dLbl>
            <c:dLbl>
              <c:idx val="7"/>
              <c:layout>
                <c:manualLayout>
                  <c:x val="-1.3110688750113238E-2"/>
                  <c:y val="-3.11250468691413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14-4083-8E40-3A59977D834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'Annual UR'!$J$16:$J$24</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'Annual UR'!$N$16:$N$24</c:f>
              <c:numCache>
                <c:formatCode>#,##0.0</c:formatCode>
                <c:ptCount val="9"/>
                <c:pt idx="0">
                  <c:v>6.9166666666666652</c:v>
                </c:pt>
                <c:pt idx="1">
                  <c:v>6.2333333333333334</c:v>
                </c:pt>
                <c:pt idx="2">
                  <c:v>6.1333333333333337</c:v>
                </c:pt>
                <c:pt idx="3">
                  <c:v>5.6833333333333336</c:v>
                </c:pt>
                <c:pt idx="4">
                  <c:v>5.4750000000000005</c:v>
                </c:pt>
                <c:pt idx="5">
                  <c:v>7.8528314261014058</c:v>
                </c:pt>
                <c:pt idx="6">
                  <c:v>6.8361033470625898</c:v>
                </c:pt>
                <c:pt idx="7">
                  <c:v>4.6264398993587479</c:v>
                </c:pt>
                <c:pt idx="8" formatCode="#0.0">
                  <c:v>4.9416666666666673</c:v>
                </c:pt>
              </c:numCache>
            </c:numRef>
          </c:val>
          <c:smooth val="0"/>
          <c:extLst>
            <c:ext xmlns:c16="http://schemas.microsoft.com/office/drawing/2014/chart" uri="{C3380CC4-5D6E-409C-BE32-E72D297353CC}">
              <c16:uniqueId val="{00000000-9E14-4083-8E40-3A59977D8344}"/>
            </c:ext>
          </c:extLst>
        </c:ser>
        <c:dLbls>
          <c:dLblPos val="t"/>
          <c:showLegendKey val="0"/>
          <c:showVal val="1"/>
          <c:showCatName val="0"/>
          <c:showSerName val="0"/>
          <c:showPercent val="0"/>
          <c:showBubbleSize val="0"/>
        </c:dLbls>
        <c:marker val="1"/>
        <c:smooth val="0"/>
        <c:axId val="613007344"/>
        <c:axId val="606569408"/>
      </c:lineChart>
      <c:catAx>
        <c:axId val="6130073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606569408"/>
        <c:crosses val="autoZero"/>
        <c:auto val="1"/>
        <c:lblAlgn val="ctr"/>
        <c:lblOffset val="100"/>
        <c:noMultiLvlLbl val="0"/>
      </c:catAx>
      <c:valAx>
        <c:axId val="606569408"/>
        <c:scaling>
          <c:orientation val="minMax"/>
          <c:min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r>
                  <a:rPr lang="en-US" sz="1050" b="1">
                    <a:solidFill>
                      <a:sysClr val="windowText" lastClr="000000"/>
                    </a:solidFill>
                  </a:rPr>
                  <a:t>Unemployment</a:t>
                </a:r>
                <a:r>
                  <a:rPr lang="en-US" sz="1050" b="1" baseline="0">
                    <a:solidFill>
                      <a:sysClr val="windowText" lastClr="000000"/>
                    </a:solidFill>
                  </a:rPr>
                  <a:t> Rate</a:t>
                </a:r>
                <a:endParaRPr lang="en-US" sz="1050" b="1">
                  <a:solidFill>
                    <a:sysClr val="windowText" lastClr="000000"/>
                  </a:solidFill>
                </a:endParaRPr>
              </a:p>
            </c:rich>
          </c:tx>
          <c:overlay val="0"/>
          <c:spPr>
            <a:noFill/>
            <a:ln>
              <a:noFill/>
            </a:ln>
            <a:effectLst/>
          </c:spPr>
          <c:txPr>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title>
        <c:numFmt formatCode="#,##0.0" sourceLinked="1"/>
        <c:majorTickMark val="out"/>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613007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a:t>Top 5 Industries with Highest Employment Increase (Jan.2015 – Dec.</a:t>
            </a:r>
            <a:r>
              <a:rPr lang="en-US" baseline="0"/>
              <a:t> </a:t>
            </a:r>
            <a:r>
              <a:rPr lang="en-US"/>
              <a:t>2023)</a:t>
            </a:r>
          </a:p>
        </c:rich>
      </c:tx>
      <c:overlay val="0"/>
    </c:title>
    <c:autoTitleDeleted val="0"/>
    <c:plotArea>
      <c:layout/>
      <c:barChart>
        <c:barDir val="col"/>
        <c:grouping val="clustered"/>
        <c:varyColors val="0"/>
        <c:ser>
          <c:idx val="0"/>
          <c:order val="0"/>
          <c:tx>
            <c:strRef>
              <c:f>'Top 5 Industry Growth'!$K$2:$N$2</c:f>
              <c:strCache>
                <c:ptCount val="1"/>
                <c:pt idx="0">
                  <c:v>Top 5 Industry with Highest Employment Increase (Jan.2015 – Dec. 2023)</c:v>
                </c:pt>
              </c:strCache>
            </c:strRef>
          </c:tx>
          <c:invertIfNegative val="0"/>
          <c:dPt>
            <c:idx val="1"/>
            <c:invertIfNegative val="0"/>
            <c:bubble3D val="0"/>
            <c:spPr>
              <a:solidFill>
                <a:srgbClr val="00B050"/>
              </a:solidFill>
            </c:spPr>
            <c:extLst>
              <c:ext xmlns:c16="http://schemas.microsoft.com/office/drawing/2014/chart" uri="{C3380CC4-5D6E-409C-BE32-E72D297353CC}">
                <c16:uniqueId val="{00000001-EF81-4E2D-9F8A-21A481D3C986}"/>
              </c:ext>
            </c:extLst>
          </c:dPt>
          <c:dPt>
            <c:idx val="2"/>
            <c:invertIfNegative val="0"/>
            <c:bubble3D val="0"/>
            <c:spPr>
              <a:solidFill>
                <a:srgbClr val="FFC000"/>
              </a:solidFill>
            </c:spPr>
            <c:extLst>
              <c:ext xmlns:c16="http://schemas.microsoft.com/office/drawing/2014/chart" uri="{C3380CC4-5D6E-409C-BE32-E72D297353CC}">
                <c16:uniqueId val="{00000003-EF81-4E2D-9F8A-21A481D3C986}"/>
              </c:ext>
            </c:extLst>
          </c:dPt>
          <c:dPt>
            <c:idx val="3"/>
            <c:invertIfNegative val="0"/>
            <c:bubble3D val="0"/>
            <c:spPr>
              <a:solidFill>
                <a:srgbClr val="FF0000"/>
              </a:solidFill>
            </c:spPr>
            <c:extLst>
              <c:ext xmlns:c16="http://schemas.microsoft.com/office/drawing/2014/chart" uri="{C3380CC4-5D6E-409C-BE32-E72D297353CC}">
                <c16:uniqueId val="{00000005-EF81-4E2D-9F8A-21A481D3C986}"/>
              </c:ext>
            </c:extLst>
          </c:dPt>
          <c:dPt>
            <c:idx val="4"/>
            <c:invertIfNegative val="0"/>
            <c:bubble3D val="0"/>
            <c:spPr>
              <a:solidFill>
                <a:schemeClr val="bg1">
                  <a:lumMod val="65000"/>
                </a:schemeClr>
              </a:solidFill>
            </c:spPr>
            <c:extLst>
              <c:ext xmlns:c16="http://schemas.microsoft.com/office/drawing/2014/chart" uri="{C3380CC4-5D6E-409C-BE32-E72D297353CC}">
                <c16:uniqueId val="{00000007-EF81-4E2D-9F8A-21A481D3C986}"/>
              </c:ext>
            </c:extLst>
          </c:dPt>
          <c:dPt>
            <c:idx val="5"/>
            <c:invertIfNegative val="0"/>
            <c:bubble3D val="0"/>
            <c:spPr>
              <a:solidFill>
                <a:srgbClr val="7030A0"/>
              </a:solidFill>
            </c:spPr>
            <c:extLst>
              <c:ext xmlns:c16="http://schemas.microsoft.com/office/drawing/2014/chart" uri="{C3380CC4-5D6E-409C-BE32-E72D297353CC}">
                <c16:uniqueId val="{00000009-EF81-4E2D-9F8A-21A481D3C986}"/>
              </c:ext>
            </c:extLst>
          </c:dPt>
          <c:dLbls>
            <c:dLbl>
              <c:idx val="0"/>
              <c:tx>
                <c:rich>
                  <a:bodyPr/>
                  <a:lstStyle/>
                  <a:p>
                    <a:r>
                      <a:rPr lang="en-US"/>
                      <a:t>+</a:t>
                    </a:r>
                    <a:fld id="{6DDBFDE1-2309-40AA-99E9-4242D34E7523}"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EF81-4E2D-9F8A-21A481D3C986}"/>
                </c:ext>
              </c:extLst>
            </c:dLbl>
            <c:dLbl>
              <c:idx val="1"/>
              <c:layout>
                <c:manualLayout>
                  <c:x val="3.7192279844329803E-3"/>
                  <c:y val="9.3738282714659789E-3"/>
                </c:manualLayout>
              </c:layout>
              <c:tx>
                <c:rich>
                  <a:bodyPr/>
                  <a:lstStyle/>
                  <a:p>
                    <a:r>
                      <a:rPr lang="en-US"/>
                      <a:t>+</a:t>
                    </a:r>
                    <a:fld id="{77658E6B-A043-4CA4-BE43-4F665388D466}"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F81-4E2D-9F8A-21A481D3C986}"/>
                </c:ext>
              </c:extLst>
            </c:dLbl>
            <c:dLbl>
              <c:idx val="2"/>
              <c:layout>
                <c:manualLayout>
                  <c:x val="-1.8595999136677079E-3"/>
                  <c:y val="3.1496062992125984E-3"/>
                </c:manualLayout>
              </c:layout>
              <c:tx>
                <c:rich>
                  <a:bodyPr/>
                  <a:lstStyle/>
                  <a:p>
                    <a:r>
                      <a:rPr lang="en-US"/>
                      <a:t>+</a:t>
                    </a:r>
                    <a:fld id="{F6FD1D3A-F9D6-4FA2-92BB-28726B7D3B0F}"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F81-4E2D-9F8A-21A481D3C986}"/>
                </c:ext>
              </c:extLst>
            </c:dLbl>
            <c:dLbl>
              <c:idx val="3"/>
              <c:layout>
                <c:manualLayout>
                  <c:x val="-2.8735632183908046E-3"/>
                  <c:y val="6.360142482189639E-3"/>
                </c:manualLayout>
              </c:layout>
              <c:tx>
                <c:rich>
                  <a:bodyPr/>
                  <a:lstStyle/>
                  <a:p>
                    <a:r>
                      <a:rPr lang="en-US"/>
                      <a:t>+</a:t>
                    </a:r>
                    <a:fld id="{D2106F46-5B2A-4DF8-A3F2-65E460167D6A}"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F81-4E2D-9F8A-21A481D3C986}"/>
                </c:ext>
              </c:extLst>
            </c:dLbl>
            <c:dLbl>
              <c:idx val="4"/>
              <c:layout>
                <c:manualLayout>
                  <c:x val="1.4367816091955077E-3"/>
                  <c:y val="-2.1091113610799523E-3"/>
                </c:manualLayout>
              </c:layout>
              <c:tx>
                <c:rich>
                  <a:bodyPr/>
                  <a:lstStyle/>
                  <a:p>
                    <a:r>
                      <a:rPr lang="en-US"/>
                      <a:t>+</a:t>
                    </a:r>
                    <a:fld id="{0BF2DC78-68C4-4351-AB30-C34F4A1D03A4}"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F81-4E2D-9F8A-21A481D3C986}"/>
                </c:ext>
              </c:extLst>
            </c:dLbl>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'Top 5 Industry Growth'!$K$4:$K$8</c:f>
              <c:strCache>
                <c:ptCount val="5"/>
                <c:pt idx="0">
                  <c:v>Professional and Business Services</c:v>
                </c:pt>
                <c:pt idx="1">
                  <c:v>Leisure and Hospitality</c:v>
                </c:pt>
                <c:pt idx="2">
                  <c:v>Educational and Health Services</c:v>
                </c:pt>
                <c:pt idx="3">
                  <c:v>Information</c:v>
                </c:pt>
                <c:pt idx="4">
                  <c:v>Other Services</c:v>
                </c:pt>
              </c:strCache>
            </c:strRef>
          </c:cat>
          <c:val>
            <c:numRef>
              <c:f>'Top 5 Industry Growth'!$N$4:$N$8</c:f>
              <c:numCache>
                <c:formatCode>#,##0</c:formatCode>
                <c:ptCount val="5"/>
                <c:pt idx="0">
                  <c:v>17000</c:v>
                </c:pt>
                <c:pt idx="1">
                  <c:v>7400.0000000000055</c:v>
                </c:pt>
                <c:pt idx="2">
                  <c:v>6299.9999999999973</c:v>
                </c:pt>
                <c:pt idx="3">
                  <c:v>4500</c:v>
                </c:pt>
                <c:pt idx="4">
                  <c:v>1799.9999999999973</c:v>
                </c:pt>
              </c:numCache>
            </c:numRef>
          </c:val>
          <c:extLst>
            <c:ext xmlns:c16="http://schemas.microsoft.com/office/drawing/2014/chart" uri="{C3380CC4-5D6E-409C-BE32-E72D297353CC}">
              <c16:uniqueId val="{0000000B-EF81-4E2D-9F8A-21A481D3C986}"/>
            </c:ext>
          </c:extLst>
        </c:ser>
        <c:dLbls>
          <c:dLblPos val="outEnd"/>
          <c:showLegendKey val="0"/>
          <c:showVal val="1"/>
          <c:showCatName val="0"/>
          <c:showSerName val="0"/>
          <c:showPercent val="0"/>
          <c:showBubbleSize val="0"/>
        </c:dLbls>
        <c:gapWidth val="150"/>
        <c:axId val="43458560"/>
        <c:axId val="43471616"/>
      </c:barChart>
      <c:catAx>
        <c:axId val="43458560"/>
        <c:scaling>
          <c:orientation val="minMax"/>
        </c:scaling>
        <c:delete val="0"/>
        <c:axPos val="b"/>
        <c:numFmt formatCode="General" sourceLinked="0"/>
        <c:majorTickMark val="out"/>
        <c:minorTickMark val="none"/>
        <c:tickLblPos val="nextTo"/>
        <c:crossAx val="43471616"/>
        <c:crosses val="autoZero"/>
        <c:auto val="1"/>
        <c:lblAlgn val="ctr"/>
        <c:lblOffset val="100"/>
        <c:noMultiLvlLbl val="0"/>
      </c:catAx>
      <c:valAx>
        <c:axId val="43471616"/>
        <c:scaling>
          <c:orientation val="minMax"/>
        </c:scaling>
        <c:delete val="0"/>
        <c:axPos val="l"/>
        <c:majorGridlines/>
        <c:numFmt formatCode="#,##0" sourceLinked="1"/>
        <c:majorTickMark val="out"/>
        <c:minorTickMark val="none"/>
        <c:tickLblPos val="nextTo"/>
        <c:crossAx val="43458560"/>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Job Openings vs. Number of Unemployed DC Residents (Jan. 2015 - Dec.</a:t>
            </a:r>
            <a:r>
              <a:rPr lang="en-US" sz="1400" baseline="0"/>
              <a:t> </a:t>
            </a:r>
            <a:r>
              <a:rPr lang="en-US" sz="1400"/>
              <a:t>2023)</a:t>
            </a:r>
          </a:p>
        </c:rich>
      </c:tx>
      <c:overlay val="1"/>
    </c:title>
    <c:autoTitleDeleted val="0"/>
    <c:plotArea>
      <c:layout>
        <c:manualLayout>
          <c:layoutTarget val="inner"/>
          <c:xMode val="edge"/>
          <c:yMode val="edge"/>
          <c:x val="1.9235274818588853E-2"/>
          <c:y val="0.10140077821011674"/>
          <c:w val="0.96781562889715278"/>
          <c:h val="0.81278102883054015"/>
        </c:manualLayout>
      </c:layout>
      <c:barChart>
        <c:barDir val="bar"/>
        <c:grouping val="clustered"/>
        <c:varyColors val="0"/>
        <c:ser>
          <c:idx val="1"/>
          <c:order val="0"/>
          <c:tx>
            <c:strRef>
              <c:f>'Ads &amp; Number Unemployed'!$B$1</c:f>
              <c:strCache>
                <c:ptCount val="1"/>
                <c:pt idx="0">
                  <c:v>Number of Job Openings (Advertised Jobs)</c:v>
                </c:pt>
              </c:strCache>
            </c:strRef>
          </c:tx>
          <c:spPr>
            <a:solidFill>
              <a:schemeClr val="tx2">
                <a:alpha val="75000"/>
              </a:schemeClr>
            </a:solidFill>
          </c:spPr>
          <c:invertIfNegative val="0"/>
          <c:dLbls>
            <c:dLbl>
              <c:idx val="0"/>
              <c:layout>
                <c:manualLayout>
                  <c:x val="-0.71911646808648044"/>
                  <c:y val="-4.8259239968543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E4-4767-9D75-DF7283C9C6E3}"/>
                </c:ext>
              </c:extLst>
            </c:dLbl>
            <c:dLbl>
              <c:idx val="1"/>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E4-4767-9D75-DF7283C9C6E3}"/>
                </c:ext>
              </c:extLst>
            </c:dLbl>
            <c:dLbl>
              <c:idx val="2"/>
              <c:layout>
                <c:manualLayout>
                  <c:x val="-4.2078424846504862E-2"/>
                  <c:y val="8.234635100142634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8E4-4767-9D75-DF7283C9C6E3}"/>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'Ads &amp; Number Unemployed'!$A$2:$A$4</c:f>
              <c:strCache>
                <c:ptCount val="3"/>
                <c:pt idx="0">
                  <c:v>Jan-15</c:v>
                </c:pt>
                <c:pt idx="1">
                  <c:v>Dec-23</c:v>
                </c:pt>
                <c:pt idx="2">
                  <c:v>Difference</c:v>
                </c:pt>
              </c:strCache>
            </c:strRef>
          </c:cat>
          <c:val>
            <c:numRef>
              <c:f>'Ads &amp; Number Unemployed'!$B$2:$B$4</c:f>
              <c:numCache>
                <c:formatCode>#,##0</c:formatCode>
                <c:ptCount val="3"/>
                <c:pt idx="0">
                  <c:v>52221</c:v>
                </c:pt>
                <c:pt idx="1">
                  <c:v>46548</c:v>
                </c:pt>
                <c:pt idx="2">
                  <c:v>-5673</c:v>
                </c:pt>
              </c:numCache>
            </c:numRef>
          </c:val>
          <c:extLst>
            <c:ext xmlns:c16="http://schemas.microsoft.com/office/drawing/2014/chart" uri="{C3380CC4-5D6E-409C-BE32-E72D297353CC}">
              <c16:uniqueId val="{00000003-58E4-4767-9D75-DF7283C9C6E3}"/>
            </c:ext>
          </c:extLst>
        </c:ser>
        <c:ser>
          <c:idx val="0"/>
          <c:order val="1"/>
          <c:tx>
            <c:strRef>
              <c:f>'Ads &amp; Number Unemployed'!$C$1</c:f>
              <c:strCache>
                <c:ptCount val="1"/>
                <c:pt idx="0">
                  <c:v>Number Unemployed in D.C.</c:v>
                </c:pt>
              </c:strCache>
            </c:strRef>
          </c:tx>
          <c:spPr>
            <a:solidFill>
              <a:srgbClr val="92D050"/>
            </a:solidFill>
          </c:spPr>
          <c:invertIfNegative val="0"/>
          <c:dLbls>
            <c:spPr>
              <a:noFill/>
              <a:ln>
                <a:noFill/>
              </a:ln>
              <a:effectLst/>
            </c:spPr>
            <c:txPr>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'Ads &amp; Number Unemployed'!$A$2:$A$4</c:f>
              <c:strCache>
                <c:ptCount val="3"/>
                <c:pt idx="0">
                  <c:v>Jan-15</c:v>
                </c:pt>
                <c:pt idx="1">
                  <c:v>Dec-23</c:v>
                </c:pt>
                <c:pt idx="2">
                  <c:v>Difference</c:v>
                </c:pt>
              </c:strCache>
            </c:strRef>
          </c:cat>
          <c:val>
            <c:numRef>
              <c:f>'Ads &amp; Number Unemployed'!$C$2:$C$4</c:f>
              <c:numCache>
                <c:formatCode>#,##0</c:formatCode>
                <c:ptCount val="3"/>
                <c:pt idx="0">
                  <c:v>28400</c:v>
                </c:pt>
                <c:pt idx="1">
                  <c:v>20500</c:v>
                </c:pt>
                <c:pt idx="2">
                  <c:v>-7900</c:v>
                </c:pt>
              </c:numCache>
            </c:numRef>
          </c:val>
          <c:extLst>
            <c:ext xmlns:c16="http://schemas.microsoft.com/office/drawing/2014/chart" uri="{C3380CC4-5D6E-409C-BE32-E72D297353CC}">
              <c16:uniqueId val="{00000004-58E4-4767-9D75-DF7283C9C6E3}"/>
            </c:ext>
          </c:extLst>
        </c:ser>
        <c:dLbls>
          <c:showLegendKey val="0"/>
          <c:showVal val="0"/>
          <c:showCatName val="0"/>
          <c:showSerName val="0"/>
          <c:showPercent val="0"/>
          <c:showBubbleSize val="0"/>
        </c:dLbls>
        <c:gapWidth val="150"/>
        <c:axId val="43324928"/>
        <c:axId val="43326464"/>
      </c:barChart>
      <c:catAx>
        <c:axId val="43324928"/>
        <c:scaling>
          <c:orientation val="minMax"/>
        </c:scaling>
        <c:delete val="0"/>
        <c:axPos val="l"/>
        <c:numFmt formatCode="#,##0.00_);[Red]\(#,##0.00\)" sourceLinked="0"/>
        <c:majorTickMark val="out"/>
        <c:minorTickMark val="none"/>
        <c:tickLblPos val="nextTo"/>
        <c:spPr>
          <a:ln/>
        </c:spPr>
        <c:txPr>
          <a:bodyPr/>
          <a:lstStyle/>
          <a:p>
            <a:pPr>
              <a:defRPr b="1"/>
            </a:pPr>
            <a:endParaRPr lang="en-US"/>
          </a:p>
        </c:txPr>
        <c:crossAx val="43326464"/>
        <c:crosses val="autoZero"/>
        <c:auto val="1"/>
        <c:lblAlgn val="ctr"/>
        <c:lblOffset val="10"/>
        <c:tickLblSkip val="1"/>
        <c:noMultiLvlLbl val="0"/>
      </c:catAx>
      <c:valAx>
        <c:axId val="43326464"/>
        <c:scaling>
          <c:orientation val="minMax"/>
          <c:min val="-5000"/>
        </c:scaling>
        <c:delete val="1"/>
        <c:axPos val="t"/>
        <c:numFmt formatCode="#,##0" sourceLinked="1"/>
        <c:majorTickMark val="out"/>
        <c:minorTickMark val="none"/>
        <c:tickLblPos val="nextTo"/>
        <c:crossAx val="43324928"/>
        <c:crosses val="max"/>
        <c:crossBetween val="between"/>
      </c:valAx>
    </c:plotArea>
    <c:legend>
      <c:legendPos val="b"/>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'Top 5 Job Openings'!$A$1:$C$1</c:f>
          <c:strCache>
            <c:ptCount val="3"/>
            <c:pt idx="0">
              <c:v>Top 5 Job Openings: January 2023 - December 2023 (Average Monthly Unique Job Postings)</c:v>
            </c:pt>
          </c:strCache>
        </c:strRef>
      </c:tx>
      <c:layout>
        <c:manualLayout>
          <c:xMode val="edge"/>
          <c:yMode val="edge"/>
          <c:x val="0.10051654625660571"/>
          <c:y val="2.0779220779220779E-2"/>
        </c:manualLayout>
      </c:layout>
      <c:overlay val="0"/>
      <c:txPr>
        <a:bodyPr/>
        <a:lstStyle/>
        <a:p>
          <a:pPr>
            <a:defRPr sz="1200"/>
          </a:pPr>
          <a:endParaRPr lang="en-US"/>
        </a:p>
      </c:txPr>
    </c:title>
    <c:autoTitleDeleted val="0"/>
    <c:plotArea>
      <c:layout/>
      <c:barChart>
        <c:barDir val="col"/>
        <c:grouping val="clustered"/>
        <c:varyColors val="0"/>
        <c:ser>
          <c:idx val="0"/>
          <c:order val="0"/>
          <c:tx>
            <c:strRef>
              <c:f>'Top 5 Job Openings'!$B$1:$B$2</c:f>
              <c:strCache>
                <c:ptCount val="2"/>
                <c:pt idx="0">
                  <c:v>Top 5 Job Openings: January 2023 - December 2023 (Average Monthly Unique Job Postings)</c:v>
                </c:pt>
                <c:pt idx="1">
                  <c:v>Avg. Monthly Postings (Jan 2023 - Dec 2023)</c:v>
                </c:pt>
              </c:strCache>
            </c:strRef>
          </c:tx>
          <c:invertIfNegative val="0"/>
          <c:dPt>
            <c:idx val="1"/>
            <c:invertIfNegative val="0"/>
            <c:bubble3D val="0"/>
            <c:spPr>
              <a:solidFill>
                <a:srgbClr val="FFC000"/>
              </a:solidFill>
            </c:spPr>
            <c:extLst>
              <c:ext xmlns:c16="http://schemas.microsoft.com/office/drawing/2014/chart" uri="{C3380CC4-5D6E-409C-BE32-E72D297353CC}">
                <c16:uniqueId val="{00000001-0DC0-41A5-A8B3-E85E61A04088}"/>
              </c:ext>
            </c:extLst>
          </c:dPt>
          <c:dPt>
            <c:idx val="2"/>
            <c:invertIfNegative val="0"/>
            <c:bubble3D val="0"/>
            <c:spPr>
              <a:solidFill>
                <a:schemeClr val="accent4">
                  <a:lumMod val="60000"/>
                  <a:lumOff val="40000"/>
                </a:schemeClr>
              </a:solidFill>
            </c:spPr>
            <c:extLst>
              <c:ext xmlns:c16="http://schemas.microsoft.com/office/drawing/2014/chart" uri="{C3380CC4-5D6E-409C-BE32-E72D297353CC}">
                <c16:uniqueId val="{00000003-0DC0-41A5-A8B3-E85E61A04088}"/>
              </c:ext>
            </c:extLst>
          </c:dPt>
          <c:dPt>
            <c:idx val="3"/>
            <c:invertIfNegative val="0"/>
            <c:bubble3D val="0"/>
            <c:spPr>
              <a:solidFill>
                <a:srgbClr val="FF0000"/>
              </a:solidFill>
            </c:spPr>
            <c:extLst>
              <c:ext xmlns:c16="http://schemas.microsoft.com/office/drawing/2014/chart" uri="{C3380CC4-5D6E-409C-BE32-E72D297353CC}">
                <c16:uniqueId val="{00000005-0DC0-41A5-A8B3-E85E61A04088}"/>
              </c:ext>
            </c:extLst>
          </c:dPt>
          <c:dPt>
            <c:idx val="4"/>
            <c:invertIfNegative val="0"/>
            <c:bubble3D val="0"/>
            <c:spPr>
              <a:solidFill>
                <a:srgbClr val="00B050"/>
              </a:solidFill>
            </c:spPr>
            <c:extLst>
              <c:ext xmlns:c16="http://schemas.microsoft.com/office/drawing/2014/chart" uri="{C3380CC4-5D6E-409C-BE32-E72D297353CC}">
                <c16:uniqueId val="{00000007-0DC0-41A5-A8B3-E85E61A04088}"/>
              </c:ext>
            </c:extLst>
          </c:dPt>
          <c:dLbls>
            <c:spPr>
              <a:noFill/>
              <a:ln>
                <a:noFill/>
              </a:ln>
              <a:effectLst/>
            </c:spPr>
            <c:txPr>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'Top 5 Job Openings'!$A$3:$A$7</c:f>
              <c:strCache>
                <c:ptCount val="5"/>
                <c:pt idx="0">
                  <c:v>Software Developers</c:v>
                </c:pt>
                <c:pt idx="1">
                  <c:v>Registered Nurses</c:v>
                </c:pt>
                <c:pt idx="2">
                  <c:v>Managers, All Other</c:v>
                </c:pt>
                <c:pt idx="3">
                  <c:v>Computer Occupations, All Other</c:v>
                </c:pt>
                <c:pt idx="4">
                  <c:v>Management Analysts</c:v>
                </c:pt>
              </c:strCache>
            </c:strRef>
          </c:cat>
          <c:val>
            <c:numRef>
              <c:f>'Top 5 Job Openings'!$B$3:$B$7</c:f>
              <c:numCache>
                <c:formatCode>#,##0;[Red]\ \(#,##0\)</c:formatCode>
                <c:ptCount val="5"/>
                <c:pt idx="0">
                  <c:v>898.83333333300004</c:v>
                </c:pt>
                <c:pt idx="1">
                  <c:v>831.33333333300004</c:v>
                </c:pt>
                <c:pt idx="2">
                  <c:v>823.83333333300004</c:v>
                </c:pt>
                <c:pt idx="3">
                  <c:v>660.91666666699996</c:v>
                </c:pt>
                <c:pt idx="4">
                  <c:v>570.41666666699996</c:v>
                </c:pt>
              </c:numCache>
            </c:numRef>
          </c:val>
          <c:extLst>
            <c:ext xmlns:c16="http://schemas.microsoft.com/office/drawing/2014/chart" uri="{C3380CC4-5D6E-409C-BE32-E72D297353CC}">
              <c16:uniqueId val="{00000008-0DC0-41A5-A8B3-E85E61A04088}"/>
            </c:ext>
          </c:extLst>
        </c:ser>
        <c:dLbls>
          <c:dLblPos val="ctr"/>
          <c:showLegendKey val="0"/>
          <c:showVal val="1"/>
          <c:showCatName val="0"/>
          <c:showSerName val="0"/>
          <c:showPercent val="0"/>
          <c:showBubbleSize val="0"/>
        </c:dLbls>
        <c:gapWidth val="150"/>
        <c:axId val="44179456"/>
        <c:axId val="44182144"/>
      </c:barChart>
      <c:lineChart>
        <c:grouping val="standard"/>
        <c:varyColors val="0"/>
        <c:ser>
          <c:idx val="1"/>
          <c:order val="1"/>
          <c:tx>
            <c:strRef>
              <c:f>'Top 5 Job Openings'!$C$1:$C$2</c:f>
              <c:strCache>
                <c:ptCount val="2"/>
                <c:pt idx="0">
                  <c:v>Top 5 Job Openings: January 2023 - December 2023 (Average Monthly Unique Job Postings)</c:v>
                </c:pt>
                <c:pt idx="1">
                  <c:v>Annual Median Wages(2022)</c:v>
                </c:pt>
              </c:strCache>
            </c:strRef>
          </c:tx>
          <c:marker>
            <c:symbol val="diamond"/>
            <c:size val="7"/>
          </c:marker>
          <c:dLbls>
            <c:dLbl>
              <c:idx val="2"/>
              <c:layout>
                <c:manualLayout>
                  <c:x val="-3.923611111111111E-2"/>
                  <c:y val="-4.93987626546681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DC0-41A5-A8B3-E85E61A04088}"/>
                </c:ext>
              </c:extLst>
            </c:dLbl>
            <c:spPr>
              <a:noFill/>
              <a:ln>
                <a:noFill/>
              </a:ln>
              <a:effectLst/>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'Top 5 Job Openings'!$A$3:$A$7</c:f>
              <c:strCache>
                <c:ptCount val="5"/>
                <c:pt idx="0">
                  <c:v>Software Developers</c:v>
                </c:pt>
                <c:pt idx="1">
                  <c:v>Registered Nurses</c:v>
                </c:pt>
                <c:pt idx="2">
                  <c:v>Managers, All Other</c:v>
                </c:pt>
                <c:pt idx="3">
                  <c:v>Computer Occupations, All Other</c:v>
                </c:pt>
                <c:pt idx="4">
                  <c:v>Management Analysts</c:v>
                </c:pt>
              </c:strCache>
            </c:strRef>
          </c:cat>
          <c:val>
            <c:numRef>
              <c:f>'Top 5 Job Openings'!$C$3:$C$7</c:f>
              <c:numCache>
                <c:formatCode>"$"#,##0</c:formatCode>
                <c:ptCount val="5"/>
                <c:pt idx="0">
                  <c:v>135230</c:v>
                </c:pt>
                <c:pt idx="1">
                  <c:v>98970</c:v>
                </c:pt>
                <c:pt idx="2">
                  <c:v>155670</c:v>
                </c:pt>
                <c:pt idx="3">
                  <c:v>128170</c:v>
                </c:pt>
                <c:pt idx="4">
                  <c:v>110780</c:v>
                </c:pt>
              </c:numCache>
            </c:numRef>
          </c:val>
          <c:smooth val="0"/>
          <c:extLst>
            <c:ext xmlns:c16="http://schemas.microsoft.com/office/drawing/2014/chart" uri="{C3380CC4-5D6E-409C-BE32-E72D297353CC}">
              <c16:uniqueId val="{00000009-0DC0-41A5-A8B3-E85E61A04088}"/>
            </c:ext>
          </c:extLst>
        </c:ser>
        <c:dLbls>
          <c:dLblPos val="ctr"/>
          <c:showLegendKey val="0"/>
          <c:showVal val="1"/>
          <c:showCatName val="0"/>
          <c:showSerName val="0"/>
          <c:showPercent val="0"/>
          <c:showBubbleSize val="0"/>
        </c:dLbls>
        <c:marker val="1"/>
        <c:smooth val="0"/>
        <c:axId val="44190336"/>
        <c:axId val="44188416"/>
      </c:lineChart>
      <c:catAx>
        <c:axId val="44179456"/>
        <c:scaling>
          <c:orientation val="minMax"/>
        </c:scaling>
        <c:delete val="0"/>
        <c:axPos val="b"/>
        <c:numFmt formatCode="General" sourceLinked="0"/>
        <c:majorTickMark val="out"/>
        <c:minorTickMark val="none"/>
        <c:tickLblPos val="nextTo"/>
        <c:crossAx val="44182144"/>
        <c:crosses val="autoZero"/>
        <c:auto val="1"/>
        <c:lblAlgn val="ctr"/>
        <c:lblOffset val="100"/>
        <c:noMultiLvlLbl val="0"/>
      </c:catAx>
      <c:valAx>
        <c:axId val="44182144"/>
        <c:scaling>
          <c:orientation val="minMax"/>
        </c:scaling>
        <c:delete val="0"/>
        <c:axPos val="l"/>
        <c:majorGridlines/>
        <c:title>
          <c:tx>
            <c:rich>
              <a:bodyPr rot="-5400000" vert="horz"/>
              <a:lstStyle/>
              <a:p>
                <a:pPr>
                  <a:defRPr sz="1100"/>
                </a:pPr>
                <a:r>
                  <a:rPr lang="en-US" sz="1100"/>
                  <a:t>Job Openings</a:t>
                </a:r>
              </a:p>
            </c:rich>
          </c:tx>
          <c:overlay val="0"/>
        </c:title>
        <c:numFmt formatCode="#,##0;[Red]\ \(#,##0\)" sourceLinked="1"/>
        <c:majorTickMark val="out"/>
        <c:minorTickMark val="none"/>
        <c:tickLblPos val="nextTo"/>
        <c:crossAx val="44179456"/>
        <c:crosses val="autoZero"/>
        <c:crossBetween val="between"/>
      </c:valAx>
      <c:valAx>
        <c:axId val="44188416"/>
        <c:scaling>
          <c:orientation val="minMax"/>
        </c:scaling>
        <c:delete val="0"/>
        <c:axPos val="r"/>
        <c:title>
          <c:tx>
            <c:rich>
              <a:bodyPr rot="-5400000" vert="horz"/>
              <a:lstStyle/>
              <a:p>
                <a:pPr>
                  <a:defRPr sz="1100"/>
                </a:pPr>
                <a:r>
                  <a:rPr lang="en-US" sz="1100"/>
                  <a:t>Annual</a:t>
                </a:r>
                <a:r>
                  <a:rPr lang="en-US" sz="1100" baseline="0"/>
                  <a:t> Median Wages</a:t>
                </a:r>
                <a:endParaRPr lang="en-US" sz="1100"/>
              </a:p>
            </c:rich>
          </c:tx>
          <c:overlay val="0"/>
        </c:title>
        <c:numFmt formatCode="&quot;$&quot;#,##0" sourceLinked="1"/>
        <c:majorTickMark val="out"/>
        <c:minorTickMark val="none"/>
        <c:tickLblPos val="nextTo"/>
        <c:crossAx val="44190336"/>
        <c:crosses val="max"/>
        <c:crossBetween val="between"/>
      </c:valAx>
      <c:catAx>
        <c:axId val="44190336"/>
        <c:scaling>
          <c:orientation val="minMax"/>
        </c:scaling>
        <c:delete val="1"/>
        <c:axPos val="b"/>
        <c:numFmt formatCode="General" sourceLinked="1"/>
        <c:majorTickMark val="out"/>
        <c:minorTickMark val="none"/>
        <c:tickLblPos val="nextTo"/>
        <c:crossAx val="44188416"/>
        <c:crosses val="autoZero"/>
        <c:auto val="1"/>
        <c:lblAlgn val="ctr"/>
        <c:lblOffset val="100"/>
        <c:noMultiLvlLbl val="0"/>
      </c:cat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'Top 5 Jobs Less Than Bachelors'!$A$1:$C$1</c:f>
          <c:strCache>
            <c:ptCount val="3"/>
            <c:pt idx="0">
              <c:v>Top 5 Job Openings Requiring Less Than Bachelor's Degree: January 2023 - December 2023 (Avg Monthly Unique Job Postings)</c:v>
            </c:pt>
          </c:strCache>
        </c:strRef>
      </c:tx>
      <c:layout>
        <c:manualLayout>
          <c:xMode val="edge"/>
          <c:yMode val="edge"/>
          <c:x val="0.114614054610059"/>
          <c:y val="1.8264840182648401E-2"/>
        </c:manualLayout>
      </c:layout>
      <c:overlay val="0"/>
      <c:txPr>
        <a:bodyPr/>
        <a:lstStyle/>
        <a:p>
          <a:pPr>
            <a:defRPr sz="1200"/>
          </a:pPr>
          <a:endParaRPr lang="en-US"/>
        </a:p>
      </c:txPr>
    </c:title>
    <c:autoTitleDeleted val="0"/>
    <c:plotArea>
      <c:layout/>
      <c:barChart>
        <c:barDir val="col"/>
        <c:grouping val="clustered"/>
        <c:varyColors val="0"/>
        <c:ser>
          <c:idx val="0"/>
          <c:order val="0"/>
          <c:tx>
            <c:strRef>
              <c:f>'Top 5 Jobs Less Than Bachelors'!$B$2</c:f>
              <c:strCache>
                <c:ptCount val="1"/>
                <c:pt idx="0">
                  <c:v>Avg. Monthly Postings (Jan 2022 - Nov. 2023)</c:v>
                </c:pt>
              </c:strCache>
            </c:strRef>
          </c:tx>
          <c:spPr>
            <a:solidFill>
              <a:schemeClr val="tx2">
                <a:lumMod val="60000"/>
                <a:lumOff val="40000"/>
              </a:schemeClr>
            </a:solidFill>
          </c:spPr>
          <c:invertIfNegative val="0"/>
          <c:dPt>
            <c:idx val="1"/>
            <c:invertIfNegative val="0"/>
            <c:bubble3D val="0"/>
            <c:spPr>
              <a:solidFill>
                <a:srgbClr val="FFC000"/>
              </a:solidFill>
            </c:spPr>
            <c:extLst>
              <c:ext xmlns:c16="http://schemas.microsoft.com/office/drawing/2014/chart" uri="{C3380CC4-5D6E-409C-BE32-E72D297353CC}">
                <c16:uniqueId val="{00000001-9A5C-4749-A3B2-1BA5603EA4D3}"/>
              </c:ext>
            </c:extLst>
          </c:dPt>
          <c:dPt>
            <c:idx val="2"/>
            <c:invertIfNegative val="0"/>
            <c:bubble3D val="0"/>
            <c:spPr>
              <a:solidFill>
                <a:schemeClr val="accent2">
                  <a:lumMod val="75000"/>
                </a:schemeClr>
              </a:solidFill>
            </c:spPr>
            <c:extLst>
              <c:ext xmlns:c16="http://schemas.microsoft.com/office/drawing/2014/chart" uri="{C3380CC4-5D6E-409C-BE32-E72D297353CC}">
                <c16:uniqueId val="{00000003-9A5C-4749-A3B2-1BA5603EA4D3}"/>
              </c:ext>
            </c:extLst>
          </c:dPt>
          <c:dPt>
            <c:idx val="3"/>
            <c:invertIfNegative val="0"/>
            <c:bubble3D val="0"/>
            <c:spPr>
              <a:solidFill>
                <a:schemeClr val="accent4">
                  <a:lumMod val="75000"/>
                </a:schemeClr>
              </a:solidFill>
            </c:spPr>
            <c:extLst>
              <c:ext xmlns:c16="http://schemas.microsoft.com/office/drawing/2014/chart" uri="{C3380CC4-5D6E-409C-BE32-E72D297353CC}">
                <c16:uniqueId val="{00000005-9A5C-4749-A3B2-1BA5603EA4D3}"/>
              </c:ext>
            </c:extLst>
          </c:dPt>
          <c:dPt>
            <c:idx val="4"/>
            <c:invertIfNegative val="0"/>
            <c:bubble3D val="0"/>
            <c:spPr>
              <a:solidFill>
                <a:schemeClr val="accent3">
                  <a:lumMod val="75000"/>
                </a:schemeClr>
              </a:solidFill>
            </c:spPr>
            <c:extLst>
              <c:ext xmlns:c16="http://schemas.microsoft.com/office/drawing/2014/chart" uri="{C3380CC4-5D6E-409C-BE32-E72D297353CC}">
                <c16:uniqueId val="{00000007-9A5C-4749-A3B2-1BA5603EA4D3}"/>
              </c:ext>
            </c:extLst>
          </c:dPt>
          <c:dLbls>
            <c:spPr>
              <a:noFill/>
              <a:ln>
                <a:noFill/>
              </a:ln>
              <a:effectLst/>
            </c:spPr>
            <c:txPr>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'Top 5 Jobs Less Than Bachelors'!$A$3:$A$7</c:f>
              <c:strCache>
                <c:ptCount val="5"/>
                <c:pt idx="0">
                  <c:v>Secretaries and Administrative Assistants, Except Legal, Medical, and Executive</c:v>
                </c:pt>
                <c:pt idx="1">
                  <c:v>Computer User Support Specialists</c:v>
                </c:pt>
                <c:pt idx="2">
                  <c:v>Sales Representatives, Wholesale and Manufacturing, Except Technical and Scientific Products</c:v>
                </c:pt>
                <c:pt idx="3">
                  <c:v>Security Guards</c:v>
                </c:pt>
                <c:pt idx="4">
                  <c:v>Retail Salespersons</c:v>
                </c:pt>
              </c:strCache>
            </c:strRef>
          </c:cat>
          <c:val>
            <c:numRef>
              <c:f>'Top 5 Jobs Less Than Bachelors'!$B$3:$B$7</c:f>
              <c:numCache>
                <c:formatCode>#,##0;[Red]\ \(#,##0\)</c:formatCode>
                <c:ptCount val="5"/>
                <c:pt idx="0">
                  <c:v>364.75</c:v>
                </c:pt>
                <c:pt idx="1">
                  <c:v>333</c:v>
                </c:pt>
                <c:pt idx="2">
                  <c:v>315.25</c:v>
                </c:pt>
                <c:pt idx="3">
                  <c:v>182.5</c:v>
                </c:pt>
                <c:pt idx="4">
                  <c:v>179.5</c:v>
                </c:pt>
              </c:numCache>
            </c:numRef>
          </c:val>
          <c:extLst>
            <c:ext xmlns:c16="http://schemas.microsoft.com/office/drawing/2014/chart" uri="{C3380CC4-5D6E-409C-BE32-E72D297353CC}">
              <c16:uniqueId val="{00000008-9A5C-4749-A3B2-1BA5603EA4D3}"/>
            </c:ext>
          </c:extLst>
        </c:ser>
        <c:dLbls>
          <c:showLegendKey val="0"/>
          <c:showVal val="0"/>
          <c:showCatName val="0"/>
          <c:showSerName val="0"/>
          <c:showPercent val="0"/>
          <c:showBubbleSize val="0"/>
        </c:dLbls>
        <c:gapWidth val="150"/>
        <c:axId val="44268544"/>
        <c:axId val="44286720"/>
      </c:barChart>
      <c:lineChart>
        <c:grouping val="standard"/>
        <c:varyColors val="0"/>
        <c:ser>
          <c:idx val="1"/>
          <c:order val="1"/>
          <c:tx>
            <c:strRef>
              <c:f>'Top 5 Jobs Less Than Bachelors'!$C$2</c:f>
              <c:strCache>
                <c:ptCount val="1"/>
                <c:pt idx="0">
                  <c:v>Annual Median Wages (2022)</c:v>
                </c:pt>
              </c:strCache>
            </c:strRef>
          </c:tx>
          <c:marker>
            <c:symbol val="diamond"/>
            <c:size val="7"/>
          </c:marker>
          <c:dLbls>
            <c:dLbl>
              <c:idx val="1"/>
              <c:layout>
                <c:manualLayout>
                  <c:x val="-5.6702083525894148E-2"/>
                  <c:y val="-2.27620965058298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A5C-4749-A3B2-1BA5603EA4D3}"/>
                </c:ext>
              </c:extLst>
            </c:dLbl>
            <c:dLbl>
              <c:idx val="2"/>
              <c:layout>
                <c:manualLayout>
                  <c:x val="-4.1204432259202083E-2"/>
                  <c:y val="-5.76679839548358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A5C-4749-A3B2-1BA5603EA4D3}"/>
                </c:ext>
              </c:extLst>
            </c:dLbl>
            <c:dLbl>
              <c:idx val="3"/>
              <c:layout>
                <c:manualLayout>
                  <c:x val="-1.5021383724928122E-2"/>
                  <c:y val="-1.06531703511755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A5C-4749-A3B2-1BA5603EA4D3}"/>
                </c:ext>
              </c:extLst>
            </c:dLbl>
            <c:dLbl>
              <c:idx val="4"/>
              <c:layout>
                <c:manualLayout>
                  <c:x val="-3.6456688364090446E-2"/>
                  <c:y val="-6.39610161937305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A5C-4749-A3B2-1BA5603EA4D3}"/>
                </c:ext>
              </c:extLst>
            </c:dLbl>
            <c:spPr>
              <a:noFill/>
              <a:ln>
                <a:noFill/>
              </a:ln>
              <a:effectLst/>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'Top 5 Jobs Less Than Bachelors'!#REF!</c:f>
            </c:multiLvlStrRef>
          </c:cat>
          <c:val>
            <c:numRef>
              <c:f>'Top 5 Jobs Less Than Bachelors'!$C$3:$C$7</c:f>
              <c:numCache>
                <c:formatCode>"$"#,##0</c:formatCode>
                <c:ptCount val="5"/>
                <c:pt idx="0">
                  <c:v>50580</c:v>
                </c:pt>
                <c:pt idx="1">
                  <c:v>76190</c:v>
                </c:pt>
                <c:pt idx="2">
                  <c:v>69280</c:v>
                </c:pt>
                <c:pt idx="3">
                  <c:v>56200</c:v>
                </c:pt>
                <c:pt idx="4">
                  <c:v>35880</c:v>
                </c:pt>
              </c:numCache>
            </c:numRef>
          </c:val>
          <c:smooth val="0"/>
          <c:extLst>
            <c:ext xmlns:c16="http://schemas.microsoft.com/office/drawing/2014/chart" uri="{C3380CC4-5D6E-409C-BE32-E72D297353CC}">
              <c16:uniqueId val="{0000000D-9A5C-4749-A3B2-1BA5603EA4D3}"/>
            </c:ext>
          </c:extLst>
        </c:ser>
        <c:dLbls>
          <c:showLegendKey val="0"/>
          <c:showVal val="0"/>
          <c:showCatName val="0"/>
          <c:showSerName val="0"/>
          <c:showPercent val="0"/>
          <c:showBubbleSize val="0"/>
        </c:dLbls>
        <c:marker val="1"/>
        <c:smooth val="0"/>
        <c:axId val="44294912"/>
        <c:axId val="44288640"/>
      </c:lineChart>
      <c:catAx>
        <c:axId val="44268544"/>
        <c:scaling>
          <c:orientation val="minMax"/>
        </c:scaling>
        <c:delete val="0"/>
        <c:axPos val="b"/>
        <c:numFmt formatCode="General" sourceLinked="0"/>
        <c:majorTickMark val="out"/>
        <c:minorTickMark val="none"/>
        <c:tickLblPos val="nextTo"/>
        <c:crossAx val="44286720"/>
        <c:crosses val="autoZero"/>
        <c:auto val="1"/>
        <c:lblAlgn val="ctr"/>
        <c:lblOffset val="100"/>
        <c:noMultiLvlLbl val="0"/>
      </c:catAx>
      <c:valAx>
        <c:axId val="44286720"/>
        <c:scaling>
          <c:orientation val="minMax"/>
        </c:scaling>
        <c:delete val="0"/>
        <c:axPos val="l"/>
        <c:majorGridlines/>
        <c:title>
          <c:tx>
            <c:rich>
              <a:bodyPr rot="-5400000" vert="horz"/>
              <a:lstStyle/>
              <a:p>
                <a:pPr>
                  <a:defRPr/>
                </a:pPr>
                <a:r>
                  <a:rPr lang="en-US"/>
                  <a:t>Job Openings</a:t>
                </a:r>
              </a:p>
            </c:rich>
          </c:tx>
          <c:layout>
            <c:manualLayout>
              <c:xMode val="edge"/>
              <c:yMode val="edge"/>
              <c:x val="9.5087151367389423E-3"/>
              <c:y val="0.39184263853810719"/>
            </c:manualLayout>
          </c:layout>
          <c:overlay val="0"/>
        </c:title>
        <c:numFmt formatCode="#,##0;[Red]\ \(#,##0\)" sourceLinked="1"/>
        <c:majorTickMark val="out"/>
        <c:minorTickMark val="none"/>
        <c:tickLblPos val="nextTo"/>
        <c:crossAx val="44268544"/>
        <c:crosses val="autoZero"/>
        <c:crossBetween val="between"/>
      </c:valAx>
      <c:valAx>
        <c:axId val="44288640"/>
        <c:scaling>
          <c:orientation val="minMax"/>
        </c:scaling>
        <c:delete val="0"/>
        <c:axPos val="r"/>
        <c:title>
          <c:tx>
            <c:rich>
              <a:bodyPr rot="-5400000" vert="horz"/>
              <a:lstStyle/>
              <a:p>
                <a:pPr>
                  <a:defRPr/>
                </a:pPr>
                <a:r>
                  <a:rPr lang="en-US"/>
                  <a:t>Annual Median Wages</a:t>
                </a:r>
              </a:p>
            </c:rich>
          </c:tx>
          <c:layout>
            <c:manualLayout>
              <c:xMode val="edge"/>
              <c:yMode val="edge"/>
              <c:x val="0.96164019595939487"/>
              <c:y val="0.3309596790967167"/>
            </c:manualLayout>
          </c:layout>
          <c:overlay val="0"/>
        </c:title>
        <c:numFmt formatCode="&quot;$&quot;#,##0" sourceLinked="1"/>
        <c:majorTickMark val="out"/>
        <c:minorTickMark val="none"/>
        <c:tickLblPos val="nextTo"/>
        <c:crossAx val="44294912"/>
        <c:crosses val="max"/>
        <c:crossBetween val="between"/>
      </c:valAx>
      <c:catAx>
        <c:axId val="44294912"/>
        <c:scaling>
          <c:orientation val="minMax"/>
        </c:scaling>
        <c:delete val="1"/>
        <c:axPos val="b"/>
        <c:numFmt formatCode="General" sourceLinked="1"/>
        <c:majorTickMark val="out"/>
        <c:minorTickMark val="none"/>
        <c:tickLblPos val="nextTo"/>
        <c:crossAx val="44288640"/>
        <c:crosses val="autoZero"/>
        <c:auto val="1"/>
        <c:lblAlgn val="ctr"/>
        <c:lblOffset val="100"/>
        <c:noMultiLvlLbl val="0"/>
      </c:cat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'DC Monthly Unemployment Rate'!$B$2</c:f>
          <c:strCache>
            <c:ptCount val="1"/>
            <c:pt idx="0">
              <c:v>The District's Monthly Unemployment Rate: Jan. 2015 - Dec. 2023</c:v>
            </c:pt>
          </c:strCache>
        </c:strRef>
      </c:tx>
      <c:layout>
        <c:manualLayout>
          <c:xMode val="edge"/>
          <c:yMode val="edge"/>
          <c:x val="0.19100408067088814"/>
          <c:y val="1.9482567226393091E-2"/>
        </c:manualLayout>
      </c:layout>
      <c:overlay val="0"/>
    </c:title>
    <c:autoTitleDeleted val="0"/>
    <c:plotArea>
      <c:layout/>
      <c:areaChart>
        <c:grouping val="standard"/>
        <c:varyColors val="0"/>
        <c:ser>
          <c:idx val="1"/>
          <c:order val="1"/>
          <c:tx>
            <c:strRef>
              <c:f>'DC Monthly Unemployment Rate'!$C$2</c:f>
              <c:strCache>
                <c:ptCount val="1"/>
                <c:pt idx="0">
                  <c:v>Covid</c:v>
                </c:pt>
              </c:strCache>
            </c:strRef>
          </c:tx>
          <c:spPr>
            <a:solidFill>
              <a:schemeClr val="bg1">
                <a:lumMod val="85000"/>
              </a:schemeClr>
            </a:solidFill>
          </c:spPr>
          <c:dPt>
            <c:idx val="62"/>
            <c:bubble3D val="0"/>
            <c:extLst>
              <c:ext xmlns:c16="http://schemas.microsoft.com/office/drawing/2014/chart" uri="{C3380CC4-5D6E-409C-BE32-E72D297353CC}">
                <c16:uniqueId val="{00000000-9C32-4A89-B69B-1A10890BB6A6}"/>
              </c:ext>
            </c:extLst>
          </c:dPt>
          <c:dPt>
            <c:idx val="63"/>
            <c:bubble3D val="0"/>
            <c:extLst>
              <c:ext xmlns:c16="http://schemas.microsoft.com/office/drawing/2014/chart" uri="{C3380CC4-5D6E-409C-BE32-E72D297353CC}">
                <c16:uniqueId val="{00000001-9C32-4A89-B69B-1A10890BB6A6}"/>
              </c:ext>
            </c:extLst>
          </c:dPt>
          <c:dPt>
            <c:idx val="64"/>
            <c:bubble3D val="0"/>
            <c:extLst>
              <c:ext xmlns:c16="http://schemas.microsoft.com/office/drawing/2014/chart" uri="{C3380CC4-5D6E-409C-BE32-E72D297353CC}">
                <c16:uniqueId val="{00000002-9C32-4A89-B69B-1A10890BB6A6}"/>
              </c:ext>
            </c:extLst>
          </c:dPt>
          <c:dPt>
            <c:idx val="65"/>
            <c:bubble3D val="0"/>
            <c:extLst>
              <c:ext xmlns:c16="http://schemas.microsoft.com/office/drawing/2014/chart" uri="{C3380CC4-5D6E-409C-BE32-E72D297353CC}">
                <c16:uniqueId val="{00000003-9C32-4A89-B69B-1A10890BB6A6}"/>
              </c:ext>
            </c:extLst>
          </c:dPt>
          <c:cat>
            <c:numRef>
              <c:f>'DC Monthly Unemployment Rate'!$A$4:$A$111</c:f>
              <c:numCache>
                <c:formatCode>mmm\-yy</c:formatCode>
                <c:ptCount val="108"/>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pt idx="107">
                  <c:v>45261</c:v>
                </c:pt>
              </c:numCache>
            </c:numRef>
          </c:cat>
          <c:val>
            <c:numRef>
              <c:f>'DC Monthly Unemployment Rate'!$C$4:$C$111</c:f>
              <c:numCache>
                <c:formatCode>General</c:formatCode>
                <c:ptCount val="108"/>
                <c:pt idx="62">
                  <c:v>14</c:v>
                </c:pt>
                <c:pt idx="63">
                  <c:v>14</c:v>
                </c:pt>
                <c:pt idx="64">
                  <c:v>14</c:v>
                </c:pt>
                <c:pt idx="65">
                  <c:v>14</c:v>
                </c:pt>
                <c:pt idx="66">
                  <c:v>14</c:v>
                </c:pt>
                <c:pt idx="67">
                  <c:v>14</c:v>
                </c:pt>
                <c:pt idx="68">
                  <c:v>14</c:v>
                </c:pt>
                <c:pt idx="69">
                  <c:v>14</c:v>
                </c:pt>
                <c:pt idx="70">
                  <c:v>14</c:v>
                </c:pt>
                <c:pt idx="71">
                  <c:v>14</c:v>
                </c:pt>
                <c:pt idx="72">
                  <c:v>14</c:v>
                </c:pt>
                <c:pt idx="73">
                  <c:v>14</c:v>
                </c:pt>
                <c:pt idx="74">
                  <c:v>14</c:v>
                </c:pt>
                <c:pt idx="75">
                  <c:v>14</c:v>
                </c:pt>
                <c:pt idx="76">
                  <c:v>14</c:v>
                </c:pt>
                <c:pt idx="77">
                  <c:v>14</c:v>
                </c:pt>
                <c:pt idx="78">
                  <c:v>14</c:v>
                </c:pt>
                <c:pt idx="79">
                  <c:v>14</c:v>
                </c:pt>
                <c:pt idx="80">
                  <c:v>14</c:v>
                </c:pt>
                <c:pt idx="81">
                  <c:v>14</c:v>
                </c:pt>
                <c:pt idx="82">
                  <c:v>14</c:v>
                </c:pt>
                <c:pt idx="83">
                  <c:v>14</c:v>
                </c:pt>
                <c:pt idx="84">
                  <c:v>14</c:v>
                </c:pt>
                <c:pt idx="85">
                  <c:v>14</c:v>
                </c:pt>
                <c:pt idx="86">
                  <c:v>14</c:v>
                </c:pt>
                <c:pt idx="87">
                  <c:v>14</c:v>
                </c:pt>
                <c:pt idx="88">
                  <c:v>14</c:v>
                </c:pt>
                <c:pt idx="89">
                  <c:v>14</c:v>
                </c:pt>
                <c:pt idx="90">
                  <c:v>14</c:v>
                </c:pt>
                <c:pt idx="91">
                  <c:v>14</c:v>
                </c:pt>
                <c:pt idx="92">
                  <c:v>14</c:v>
                </c:pt>
                <c:pt idx="93">
                  <c:v>14</c:v>
                </c:pt>
                <c:pt idx="94">
                  <c:v>14</c:v>
                </c:pt>
                <c:pt idx="95">
                  <c:v>14</c:v>
                </c:pt>
                <c:pt idx="96">
                  <c:v>14</c:v>
                </c:pt>
                <c:pt idx="97">
                  <c:v>14</c:v>
                </c:pt>
                <c:pt idx="98">
                  <c:v>14</c:v>
                </c:pt>
                <c:pt idx="99">
                  <c:v>14</c:v>
                </c:pt>
                <c:pt idx="100">
                  <c:v>14</c:v>
                </c:pt>
                <c:pt idx="101">
                  <c:v>14</c:v>
                </c:pt>
                <c:pt idx="102">
                  <c:v>14</c:v>
                </c:pt>
                <c:pt idx="103">
                  <c:v>14</c:v>
                </c:pt>
                <c:pt idx="104">
                  <c:v>14</c:v>
                </c:pt>
                <c:pt idx="105">
                  <c:v>14</c:v>
                </c:pt>
                <c:pt idx="106">
                  <c:v>14</c:v>
                </c:pt>
                <c:pt idx="107">
                  <c:v>14</c:v>
                </c:pt>
              </c:numCache>
            </c:numRef>
          </c:val>
          <c:extLst>
            <c:ext xmlns:c16="http://schemas.microsoft.com/office/drawing/2014/chart" uri="{C3380CC4-5D6E-409C-BE32-E72D297353CC}">
              <c16:uniqueId val="{00000004-9C32-4A89-B69B-1A10890BB6A6}"/>
            </c:ext>
          </c:extLst>
        </c:ser>
        <c:dLbls>
          <c:showLegendKey val="0"/>
          <c:showVal val="0"/>
          <c:showCatName val="0"/>
          <c:showSerName val="0"/>
          <c:showPercent val="0"/>
          <c:showBubbleSize val="0"/>
        </c:dLbls>
        <c:axId val="149172224"/>
        <c:axId val="149173760"/>
      </c:areaChart>
      <c:lineChart>
        <c:grouping val="standard"/>
        <c:varyColors val="0"/>
        <c:ser>
          <c:idx val="0"/>
          <c:order val="0"/>
          <c:tx>
            <c:strRef>
              <c:f>'DC Monthly Unemployment Rate'!$B$2</c:f>
              <c:strCache>
                <c:ptCount val="1"/>
                <c:pt idx="0">
                  <c:v>The District's Monthly Unemployment Rate: Jan. 2015 - Dec. 2023</c:v>
                </c:pt>
              </c:strCache>
            </c:strRef>
          </c:tx>
          <c:marker>
            <c:symbol val="diamond"/>
            <c:size val="5"/>
          </c:marker>
          <c:dLbls>
            <c:dLbl>
              <c:idx val="0"/>
              <c:layout>
                <c:manualLayout>
                  <c:x val="-1.3381865980086161E-2"/>
                  <c:y val="-2.42837788076574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32-4A89-B69B-1A10890BB6A6}"/>
                </c:ext>
              </c:extLst>
            </c:dLbl>
            <c:dLbl>
              <c:idx val="12"/>
              <c:layout>
                <c:manualLayout>
                  <c:x val="-2.3081751742221459E-2"/>
                  <c:y val="-2.21674692647411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32-4A89-B69B-1A10890BB6A6}"/>
                </c:ext>
              </c:extLst>
            </c:dLbl>
            <c:dLbl>
              <c:idx val="24"/>
              <c:layout>
                <c:manualLayout>
                  <c:x val="-2.7727513052028623E-2"/>
                  <c:y val="-2.70380919124844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32-4A89-B69B-1A10890BB6A6}"/>
                </c:ext>
              </c:extLst>
            </c:dLbl>
            <c:dLbl>
              <c:idx val="36"/>
              <c:layout>
                <c:manualLayout>
                  <c:x val="-1.0693054916069018E-2"/>
                  <c:y val="-2.70380919124844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C32-4A89-B69B-1A10890BB6A6}"/>
                </c:ext>
              </c:extLst>
            </c:dLbl>
            <c:dLbl>
              <c:idx val="37"/>
              <c:delete val="1"/>
              <c:extLst>
                <c:ext xmlns:c15="http://schemas.microsoft.com/office/drawing/2012/chart" uri="{CE6537A1-D6FC-4f65-9D91-7224C49458BB}"/>
                <c:ext xmlns:c16="http://schemas.microsoft.com/office/drawing/2014/chart" uri="{C3380CC4-5D6E-409C-BE32-E72D297353CC}">
                  <c16:uniqueId val="{00000009-9C32-4A89-B69B-1A10890BB6A6}"/>
                </c:ext>
              </c:extLst>
            </c:dLbl>
            <c:dLbl>
              <c:idx val="38"/>
              <c:delete val="1"/>
              <c:extLst>
                <c:ext xmlns:c15="http://schemas.microsoft.com/office/drawing/2012/chart" uri="{CE6537A1-D6FC-4f65-9D91-7224C49458BB}"/>
                <c:ext xmlns:c16="http://schemas.microsoft.com/office/drawing/2014/chart" uri="{C3380CC4-5D6E-409C-BE32-E72D297353CC}">
                  <c16:uniqueId val="{0000000A-9C32-4A89-B69B-1A10890BB6A6}"/>
                </c:ext>
              </c:extLst>
            </c:dLbl>
            <c:dLbl>
              <c:idx val="40"/>
              <c:delete val="1"/>
              <c:extLst>
                <c:ext xmlns:c15="http://schemas.microsoft.com/office/drawing/2012/chart" uri="{CE6537A1-D6FC-4f65-9D91-7224C49458BB}"/>
                <c:ext xmlns:c16="http://schemas.microsoft.com/office/drawing/2014/chart" uri="{C3380CC4-5D6E-409C-BE32-E72D297353CC}">
                  <c16:uniqueId val="{0000000B-9C32-4A89-B69B-1A10890BB6A6}"/>
                </c:ext>
              </c:extLst>
            </c:dLbl>
            <c:dLbl>
              <c:idx val="41"/>
              <c:delete val="1"/>
              <c:extLst>
                <c:ext xmlns:c15="http://schemas.microsoft.com/office/drawing/2012/chart" uri="{CE6537A1-D6FC-4f65-9D91-7224C49458BB}"/>
                <c:ext xmlns:c16="http://schemas.microsoft.com/office/drawing/2014/chart" uri="{C3380CC4-5D6E-409C-BE32-E72D297353CC}">
                  <c16:uniqueId val="{0000000C-9C32-4A89-B69B-1A10890BB6A6}"/>
                </c:ext>
              </c:extLst>
            </c:dLbl>
            <c:dLbl>
              <c:idx val="42"/>
              <c:delete val="1"/>
              <c:extLst>
                <c:ext xmlns:c15="http://schemas.microsoft.com/office/drawing/2012/chart" uri="{CE6537A1-D6FC-4f65-9D91-7224C49458BB}"/>
                <c:ext xmlns:c16="http://schemas.microsoft.com/office/drawing/2014/chart" uri="{C3380CC4-5D6E-409C-BE32-E72D297353CC}">
                  <c16:uniqueId val="{0000000D-9C32-4A89-B69B-1A10890BB6A6}"/>
                </c:ext>
              </c:extLst>
            </c:dLbl>
            <c:dLbl>
              <c:idx val="43"/>
              <c:delete val="1"/>
              <c:extLst>
                <c:ext xmlns:c15="http://schemas.microsoft.com/office/drawing/2012/chart" uri="{CE6537A1-D6FC-4f65-9D91-7224C49458BB}"/>
                <c:ext xmlns:c16="http://schemas.microsoft.com/office/drawing/2014/chart" uri="{C3380CC4-5D6E-409C-BE32-E72D297353CC}">
                  <c16:uniqueId val="{0000000E-9C32-4A89-B69B-1A10890BB6A6}"/>
                </c:ext>
              </c:extLst>
            </c:dLbl>
            <c:dLbl>
              <c:idx val="44"/>
              <c:delete val="1"/>
              <c:extLst>
                <c:ext xmlns:c15="http://schemas.microsoft.com/office/drawing/2012/chart" uri="{CE6537A1-D6FC-4f65-9D91-7224C49458BB}"/>
                <c:ext xmlns:c16="http://schemas.microsoft.com/office/drawing/2014/chart" uri="{C3380CC4-5D6E-409C-BE32-E72D297353CC}">
                  <c16:uniqueId val="{0000000F-9C32-4A89-B69B-1A10890BB6A6}"/>
                </c:ext>
              </c:extLst>
            </c:dLbl>
            <c:dLbl>
              <c:idx val="45"/>
              <c:delete val="1"/>
              <c:extLst>
                <c:ext xmlns:c15="http://schemas.microsoft.com/office/drawing/2012/chart" uri="{CE6537A1-D6FC-4f65-9D91-7224C49458BB}"/>
                <c:ext xmlns:c16="http://schemas.microsoft.com/office/drawing/2014/chart" uri="{C3380CC4-5D6E-409C-BE32-E72D297353CC}">
                  <c16:uniqueId val="{00000010-9C32-4A89-B69B-1A10890BB6A6}"/>
                </c:ext>
              </c:extLst>
            </c:dLbl>
            <c:dLbl>
              <c:idx val="47"/>
              <c:delete val="1"/>
              <c:extLst>
                <c:ext xmlns:c15="http://schemas.microsoft.com/office/drawing/2012/chart" uri="{CE6537A1-D6FC-4f65-9D91-7224C49458BB}"/>
                <c:ext xmlns:c16="http://schemas.microsoft.com/office/drawing/2014/chart" uri="{C3380CC4-5D6E-409C-BE32-E72D297353CC}">
                  <c16:uniqueId val="{00000011-9C32-4A89-B69B-1A10890BB6A6}"/>
                </c:ext>
              </c:extLst>
            </c:dLbl>
            <c:dLbl>
              <c:idx val="48"/>
              <c:layout>
                <c:manualLayout>
                  <c:x val="-2.7515212441945113E-2"/>
                  <c:y val="2.16681345649488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C32-4A89-B69B-1A10890BB6A6}"/>
                </c:ext>
              </c:extLst>
            </c:dLbl>
            <c:dLbl>
              <c:idx val="49"/>
              <c:delete val="1"/>
              <c:extLst>
                <c:ext xmlns:c15="http://schemas.microsoft.com/office/drawing/2012/chart" uri="{CE6537A1-D6FC-4f65-9D91-7224C49458BB}"/>
                <c:ext xmlns:c16="http://schemas.microsoft.com/office/drawing/2014/chart" uri="{C3380CC4-5D6E-409C-BE32-E72D297353CC}">
                  <c16:uniqueId val="{00000013-9C32-4A89-B69B-1A10890BB6A6}"/>
                </c:ext>
              </c:extLst>
            </c:dLbl>
            <c:dLbl>
              <c:idx val="50"/>
              <c:delete val="1"/>
              <c:extLst>
                <c:ext xmlns:c15="http://schemas.microsoft.com/office/drawing/2012/chart" uri="{CE6537A1-D6FC-4f65-9D91-7224C49458BB}"/>
                <c:ext xmlns:c16="http://schemas.microsoft.com/office/drawing/2014/chart" uri="{C3380CC4-5D6E-409C-BE32-E72D297353CC}">
                  <c16:uniqueId val="{00000014-9C32-4A89-B69B-1A10890BB6A6}"/>
                </c:ext>
              </c:extLst>
            </c:dLbl>
            <c:dLbl>
              <c:idx val="53"/>
              <c:delete val="1"/>
              <c:extLst>
                <c:ext xmlns:c15="http://schemas.microsoft.com/office/drawing/2012/chart" uri="{CE6537A1-D6FC-4f65-9D91-7224C49458BB}"/>
                <c:ext xmlns:c16="http://schemas.microsoft.com/office/drawing/2014/chart" uri="{C3380CC4-5D6E-409C-BE32-E72D297353CC}">
                  <c16:uniqueId val="{00000015-9C32-4A89-B69B-1A10890BB6A6}"/>
                </c:ext>
              </c:extLst>
            </c:dLbl>
            <c:dLbl>
              <c:idx val="54"/>
              <c:delete val="1"/>
              <c:extLst>
                <c:ext xmlns:c15="http://schemas.microsoft.com/office/drawing/2012/chart" uri="{CE6537A1-D6FC-4f65-9D91-7224C49458BB}"/>
                <c:ext xmlns:c16="http://schemas.microsoft.com/office/drawing/2014/chart" uri="{C3380CC4-5D6E-409C-BE32-E72D297353CC}">
                  <c16:uniqueId val="{00000016-9C32-4A89-B69B-1A10890BB6A6}"/>
                </c:ext>
              </c:extLst>
            </c:dLbl>
            <c:dLbl>
              <c:idx val="55"/>
              <c:delete val="1"/>
              <c:extLst>
                <c:ext xmlns:c15="http://schemas.microsoft.com/office/drawing/2012/chart" uri="{CE6537A1-D6FC-4f65-9D91-7224C49458BB}"/>
                <c:ext xmlns:c16="http://schemas.microsoft.com/office/drawing/2014/chart" uri="{C3380CC4-5D6E-409C-BE32-E72D297353CC}">
                  <c16:uniqueId val="{00000017-9C32-4A89-B69B-1A10890BB6A6}"/>
                </c:ext>
              </c:extLst>
            </c:dLbl>
            <c:dLbl>
              <c:idx val="57"/>
              <c:delete val="1"/>
              <c:extLst>
                <c:ext xmlns:c15="http://schemas.microsoft.com/office/drawing/2012/chart" uri="{CE6537A1-D6FC-4f65-9D91-7224C49458BB}"/>
                <c:ext xmlns:c16="http://schemas.microsoft.com/office/drawing/2014/chart" uri="{C3380CC4-5D6E-409C-BE32-E72D297353CC}">
                  <c16:uniqueId val="{00000018-9C32-4A89-B69B-1A10890BB6A6}"/>
                </c:ext>
              </c:extLst>
            </c:dLbl>
            <c:dLbl>
              <c:idx val="58"/>
              <c:delete val="1"/>
              <c:extLst>
                <c:ext xmlns:c15="http://schemas.microsoft.com/office/drawing/2012/chart" uri="{CE6537A1-D6FC-4f65-9D91-7224C49458BB}"/>
                <c:ext xmlns:c16="http://schemas.microsoft.com/office/drawing/2014/chart" uri="{C3380CC4-5D6E-409C-BE32-E72D297353CC}">
                  <c16:uniqueId val="{00000019-9C32-4A89-B69B-1A10890BB6A6}"/>
                </c:ext>
              </c:extLst>
            </c:dLbl>
            <c:dLbl>
              <c:idx val="59"/>
              <c:delete val="1"/>
              <c:extLst>
                <c:ext xmlns:c15="http://schemas.microsoft.com/office/drawing/2012/chart" uri="{CE6537A1-D6FC-4f65-9D91-7224C49458BB}"/>
                <c:ext xmlns:c16="http://schemas.microsoft.com/office/drawing/2014/chart" uri="{C3380CC4-5D6E-409C-BE32-E72D297353CC}">
                  <c16:uniqueId val="{0000001A-9C32-4A89-B69B-1A10890BB6A6}"/>
                </c:ext>
              </c:extLst>
            </c:dLbl>
            <c:dLbl>
              <c:idx val="60"/>
              <c:layout>
                <c:manualLayout>
                  <c:x val="-1.2638010035339892E-2"/>
                  <c:y val="-2.41470375453290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9C32-4A89-B69B-1A10890BB6A6}"/>
                </c:ext>
              </c:extLst>
            </c:dLbl>
            <c:dLbl>
              <c:idx val="61"/>
              <c:delete val="1"/>
              <c:extLst>
                <c:ext xmlns:c15="http://schemas.microsoft.com/office/drawing/2012/chart" uri="{CE6537A1-D6FC-4f65-9D91-7224C49458BB}"/>
                <c:ext xmlns:c16="http://schemas.microsoft.com/office/drawing/2014/chart" uri="{C3380CC4-5D6E-409C-BE32-E72D297353CC}">
                  <c16:uniqueId val="{0000001C-9C32-4A89-B69B-1A10890BB6A6}"/>
                </c:ext>
              </c:extLst>
            </c:dLbl>
            <c:dLbl>
              <c:idx val="6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9C32-4A89-B69B-1A10890BB6A6}"/>
                </c:ext>
              </c:extLst>
            </c:dLbl>
            <c:dLbl>
              <c:idx val="6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9C32-4A89-B69B-1A10890BB6A6}"/>
                </c:ext>
              </c:extLst>
            </c:dLbl>
            <c:dLbl>
              <c:idx val="6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9C32-4A89-B69B-1A10890BB6A6}"/>
                </c:ext>
              </c:extLst>
            </c:dLbl>
            <c:dLbl>
              <c:idx val="6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9C32-4A89-B69B-1A10890BB6A6}"/>
                </c:ext>
              </c:extLst>
            </c:dLbl>
            <c:dLbl>
              <c:idx val="66"/>
              <c:layout>
                <c:manualLayout>
                  <c:x val="-3.0729221347331585E-2"/>
                  <c:y val="9.35114536016973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9C32-4A89-B69B-1A10890BB6A6}"/>
                </c:ext>
              </c:extLst>
            </c:dLbl>
            <c:dLbl>
              <c:idx val="6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9C32-4A89-B69B-1A10890BB6A6}"/>
                </c:ext>
              </c:extLst>
            </c:dLbl>
            <c:dLbl>
              <c:idx val="68"/>
              <c:layout>
                <c:manualLayout>
                  <c:x val="-1.3688621663118013E-2"/>
                  <c:y val="-6.90491999041985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9C32-4A89-B69B-1A10890BB6A6}"/>
                </c:ext>
              </c:extLst>
            </c:dLbl>
            <c:dLbl>
              <c:idx val="69"/>
              <c:layout>
                <c:manualLayout>
                  <c:x val="-1.4943878173303468E-2"/>
                  <c:y val="5.43270037330455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9C32-4A89-B69B-1A10890BB6A6}"/>
                </c:ext>
              </c:extLst>
            </c:dLbl>
            <c:dLbl>
              <c:idx val="70"/>
              <c:layout>
                <c:manualLayout>
                  <c:x val="-1.4943878173303284E-2"/>
                  <c:y val="-9.98932508135095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9C32-4A89-B69B-1A10890BB6A6}"/>
                </c:ext>
              </c:extLst>
            </c:dLbl>
            <c:dLbl>
              <c:idx val="7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9C32-4A89-B69B-1A10890BB6A6}"/>
                </c:ext>
              </c:extLst>
            </c:dLbl>
            <c:dLbl>
              <c:idx val="72"/>
              <c:layout>
                <c:manualLayout>
                  <c:x val="1.1919994891995556E-4"/>
                  <c:y val="-8.56575350092121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9C32-4A89-B69B-1A10890BB6A6}"/>
                </c:ext>
              </c:extLst>
            </c:dLbl>
            <c:dLbl>
              <c:idx val="73"/>
              <c:layout>
                <c:manualLayout>
                  <c:x val="-8.4991738040024695E-4"/>
                  <c:y val="-6.19313420020497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9C32-4A89-B69B-1A10890BB6A6}"/>
                </c:ext>
              </c:extLst>
            </c:dLbl>
            <c:dLbl>
              <c:idx val="7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9C32-4A89-B69B-1A10890BB6A6}"/>
                </c:ext>
              </c:extLst>
            </c:dLbl>
            <c:dLbl>
              <c:idx val="75"/>
              <c:layout>
                <c:manualLayout>
                  <c:x val="-1.8229221347331584E-2"/>
                  <c:y val="-1.445838291308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9C32-4A89-B69B-1A10890BB6A6}"/>
                </c:ext>
              </c:extLst>
            </c:dLbl>
            <c:dLbl>
              <c:idx val="76"/>
              <c:layout>
                <c:manualLayout>
                  <c:x val="-6.6409395090899354E-2"/>
                  <c:y val="3.29734300265994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9C32-4A89-B69B-1A10890BB6A6}"/>
                </c:ext>
              </c:extLst>
            </c:dLbl>
            <c:dLbl>
              <c:idx val="77"/>
              <c:layout>
                <c:manualLayout>
                  <c:x val="-4.883580394830557E-2"/>
                  <c:y val="6.38174809359105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9C32-4A89-B69B-1A10890BB6A6}"/>
                </c:ext>
              </c:extLst>
            </c:dLbl>
            <c:dLbl>
              <c:idx val="78"/>
              <c:layout>
                <c:manualLayout>
                  <c:x val="-2.8902321004496717E-2"/>
                  <c:y val="3.28155691901798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9C32-4A89-B69B-1A10890BB6A6}"/>
                </c:ext>
              </c:extLst>
            </c:dLbl>
            <c:dLbl>
              <c:idx val="8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9C32-4A89-B69B-1A10890BB6A6}"/>
                </c:ext>
              </c:extLst>
            </c:dLbl>
            <c:dLbl>
              <c:idx val="81"/>
              <c:layout>
                <c:manualLayout>
                  <c:x val="-3.1262672414343488E-2"/>
                  <c:y val="-3.6757136324329712E-3"/>
                </c:manualLayout>
              </c:layout>
              <c:dLblPos val="r"/>
              <c:showLegendKey val="0"/>
              <c:showVal val="1"/>
              <c:showCatName val="0"/>
              <c:showSerName val="0"/>
              <c:showPercent val="0"/>
              <c:showBubbleSize val="0"/>
              <c:extLst>
                <c:ext xmlns:c15="http://schemas.microsoft.com/office/drawing/2012/chart" uri="{CE6537A1-D6FC-4f65-9D91-7224C49458BB}">
                  <c15:layout>
                    <c:manualLayout>
                      <c:w val="2.4599492495871195E-2"/>
                      <c:h val="3.7169642708787108E-2"/>
                    </c:manualLayout>
                  </c15:layout>
                </c:ext>
                <c:ext xmlns:c16="http://schemas.microsoft.com/office/drawing/2014/chart" uri="{C3380CC4-5D6E-409C-BE32-E72D297353CC}">
                  <c16:uniqueId val="{0000002F-9C32-4A89-B69B-1A10890BB6A6}"/>
                </c:ext>
              </c:extLst>
            </c:dLbl>
            <c:dLbl>
              <c:idx val="8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9C32-4A89-B69B-1A10890BB6A6}"/>
                </c:ext>
              </c:extLst>
            </c:dLbl>
            <c:dLbl>
              <c:idx val="8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9C32-4A89-B69B-1A10890BB6A6}"/>
                </c:ext>
              </c:extLst>
            </c:dLbl>
            <c:dLbl>
              <c:idx val="8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9C32-4A89-B69B-1A10890BB6A6}"/>
                </c:ext>
              </c:extLst>
            </c:dLbl>
            <c:dLbl>
              <c:idx val="8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9C32-4A89-B69B-1A10890BB6A6}"/>
                </c:ext>
              </c:extLst>
            </c:dLbl>
            <c:dLbl>
              <c:idx val="8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9C32-4A89-B69B-1A10890BB6A6}"/>
                </c:ext>
              </c:extLst>
            </c:dLbl>
            <c:dLbl>
              <c:idx val="8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5-9C32-4A89-B69B-1A10890BB6A6}"/>
                </c:ext>
              </c:extLst>
            </c:dLbl>
            <c:dLbl>
              <c:idx val="88"/>
              <c:layout>
                <c:manualLayout>
                  <c:x val="-1.1461381489849126E-2"/>
                  <c:y val="-1.44789559877251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6-9C32-4A89-B69B-1A10890BB6A6}"/>
                </c:ext>
              </c:extLst>
            </c:dLbl>
            <c:dLbl>
              <c:idx val="89"/>
              <c:layout>
                <c:manualLayout>
                  <c:x val="-2.6969266157926833E-2"/>
                  <c:y val="3.52671285871259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9C32-4A89-B69B-1A10890BB6A6}"/>
                </c:ext>
              </c:extLst>
            </c:dLbl>
            <c:dLbl>
              <c:idx val="90"/>
              <c:layout>
                <c:manualLayout>
                  <c:x val="4.04755240780249E-3"/>
                  <c:y val="-7.82212522422358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8-9C32-4A89-B69B-1A10890BB6A6}"/>
                </c:ext>
              </c:extLst>
            </c:dLbl>
            <c:dLbl>
              <c:idx val="91"/>
              <c:layout>
                <c:manualLayout>
                  <c:x val="-7.7225396954853573E-3"/>
                  <c:y val="-2.31722391149968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9-9C32-4A89-B69B-1A10890BB6A6}"/>
                </c:ext>
              </c:extLst>
            </c:dLbl>
            <c:dLbl>
              <c:idx val="92"/>
              <c:layout>
                <c:manualLayout>
                  <c:x val="-4.5648392028301135E-2"/>
                  <c:y val="5.94012805758616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A-9C32-4A89-B69B-1A10890BB6A6}"/>
                </c:ext>
              </c:extLst>
            </c:dLbl>
            <c:dLbl>
              <c:idx val="93"/>
              <c:layout>
                <c:manualLayout>
                  <c:x val="-2.2307465286466328E-2"/>
                  <c:y val="7.31635338576715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9C32-4A89-B69B-1A10890BB6A6}"/>
                </c:ext>
              </c:extLst>
            </c:dLbl>
            <c:dLbl>
              <c:idx val="9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C-9C32-4A89-B69B-1A10890BB6A6}"/>
                </c:ext>
              </c:extLst>
            </c:dLbl>
            <c:dLbl>
              <c:idx val="95"/>
              <c:layout>
                <c:manualLayout>
                  <c:x val="-7.0002877547283337E-3"/>
                  <c:y val="1.11884816094662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D-9C32-4A89-B69B-1A10890BB6A6}"/>
                </c:ext>
              </c:extLst>
            </c:dLbl>
            <c:dLbl>
              <c:idx val="9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E-9C32-4A89-B69B-1A10890BB6A6}"/>
                </c:ext>
              </c:extLst>
            </c:dLbl>
            <c:dLbl>
              <c:idx val="97"/>
              <c:layout>
                <c:manualLayout>
                  <c:x val="-3.2197637867115339E-2"/>
                  <c:y val="-7.97285982512908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F-9C32-4A89-B69B-1A10890BB6A6}"/>
                </c:ext>
              </c:extLst>
            </c:dLbl>
            <c:dLbl>
              <c:idx val="9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9C32-4A89-B69B-1A10890BB6A6}"/>
                </c:ext>
              </c:extLst>
            </c:dLbl>
            <c:dLbl>
              <c:idx val="99"/>
              <c:layout>
                <c:manualLayout>
                  <c:x val="-1.9492631798772822E-2"/>
                  <c:y val="-1.62911124740918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9C32-4A89-B69B-1A10890BB6A6}"/>
                </c:ext>
              </c:extLst>
            </c:dLbl>
            <c:dLbl>
              <c:idx val="10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2-9C32-4A89-B69B-1A10890BB6A6}"/>
                </c:ext>
              </c:extLst>
            </c:dLbl>
            <c:dLbl>
              <c:idx val="101"/>
              <c:layout>
                <c:manualLayout>
                  <c:x val="-8.764319154487249E-3"/>
                  <c:y val="1.80420966665527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3-9C32-4A89-B69B-1A10890BB6A6}"/>
                </c:ext>
              </c:extLst>
            </c:dLbl>
            <c:dLbl>
              <c:idx val="10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4-9C32-4A89-B69B-1A10890BB6A6}"/>
                </c:ext>
              </c:extLst>
            </c:dLbl>
            <c:dLbl>
              <c:idx val="103"/>
              <c:layout>
                <c:manualLayout>
                  <c:x val="-8.764319154487249E-3"/>
                  <c:y val="1.34730199618284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5-9C32-4A89-B69B-1A10890BB6A6}"/>
                </c:ext>
              </c:extLst>
            </c:dLbl>
            <c:dLbl>
              <c:idx val="10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6-9C32-4A89-B69B-1A10890BB6A6}"/>
                </c:ext>
              </c:extLst>
            </c:dLbl>
            <c:dLbl>
              <c:idx val="106"/>
              <c:layout>
                <c:manualLayout>
                  <c:x val="-7.0002877547285063E-3"/>
                  <c:y val="1.80420966665527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7-9C32-4A89-B69B-1A10890BB6A6}"/>
                </c:ext>
              </c:extLst>
            </c:dLbl>
            <c:dLbl>
              <c:idx val="107"/>
              <c:layout>
                <c:manualLayout>
                  <c:x val="-1.11721988651398E-2"/>
                  <c:y val="-3.4268075285432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8-9C32-4A89-B69B-1A10890BB6A6}"/>
                </c:ext>
              </c:extLst>
            </c:dLbl>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1"/>
              </c:ext>
            </c:extLst>
          </c:dLbls>
          <c:cat>
            <c:numRef>
              <c:f>'DC Monthly Unemployment Rate'!$A$4:$A$111</c:f>
              <c:numCache>
                <c:formatCode>mmm\-yy</c:formatCode>
                <c:ptCount val="108"/>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pt idx="107">
                  <c:v>45261</c:v>
                </c:pt>
              </c:numCache>
            </c:numRef>
          </c:cat>
          <c:val>
            <c:numRef>
              <c:f>'DC Monthly Unemployment Rate'!$B$4:$B$111</c:f>
              <c:numCache>
                <c:formatCode>#0.0</c:formatCode>
                <c:ptCount val="108"/>
                <c:pt idx="0">
                  <c:v>7.4</c:v>
                </c:pt>
                <c:pt idx="1">
                  <c:v>7.3</c:v>
                </c:pt>
                <c:pt idx="2">
                  <c:v>7.2</c:v>
                </c:pt>
                <c:pt idx="3">
                  <c:v>7.2</c:v>
                </c:pt>
                <c:pt idx="4">
                  <c:v>7</c:v>
                </c:pt>
                <c:pt idx="5">
                  <c:v>6.9</c:v>
                </c:pt>
                <c:pt idx="6">
                  <c:v>6.8</c:v>
                </c:pt>
                <c:pt idx="7">
                  <c:v>6.8</c:v>
                </c:pt>
                <c:pt idx="8">
                  <c:v>6.7</c:v>
                </c:pt>
                <c:pt idx="9">
                  <c:v>6.6</c:v>
                </c:pt>
                <c:pt idx="10">
                  <c:v>6.6</c:v>
                </c:pt>
                <c:pt idx="11">
                  <c:v>6.5</c:v>
                </c:pt>
                <c:pt idx="12">
                  <c:v>6.4</c:v>
                </c:pt>
                <c:pt idx="13">
                  <c:v>6.3</c:v>
                </c:pt>
                <c:pt idx="14">
                  <c:v>6.2</c:v>
                </c:pt>
                <c:pt idx="15">
                  <c:v>6.1</c:v>
                </c:pt>
                <c:pt idx="16">
                  <c:v>6.1</c:v>
                </c:pt>
                <c:pt idx="17">
                  <c:v>6.1</c:v>
                </c:pt>
                <c:pt idx="18">
                  <c:v>6.2</c:v>
                </c:pt>
                <c:pt idx="19">
                  <c:v>6.2</c:v>
                </c:pt>
                <c:pt idx="20">
                  <c:v>6.3</c:v>
                </c:pt>
                <c:pt idx="21">
                  <c:v>6.3</c:v>
                </c:pt>
                <c:pt idx="22">
                  <c:v>6.3</c:v>
                </c:pt>
                <c:pt idx="23">
                  <c:v>6.3</c:v>
                </c:pt>
                <c:pt idx="24">
                  <c:v>6.3</c:v>
                </c:pt>
                <c:pt idx="25">
                  <c:v>6.2</c:v>
                </c:pt>
                <c:pt idx="26">
                  <c:v>6.2</c:v>
                </c:pt>
                <c:pt idx="27">
                  <c:v>6.2</c:v>
                </c:pt>
                <c:pt idx="28">
                  <c:v>6.2</c:v>
                </c:pt>
                <c:pt idx="29">
                  <c:v>6.1</c:v>
                </c:pt>
                <c:pt idx="30">
                  <c:v>6.1</c:v>
                </c:pt>
                <c:pt idx="31">
                  <c:v>6.1</c:v>
                </c:pt>
                <c:pt idx="32">
                  <c:v>6</c:v>
                </c:pt>
                <c:pt idx="33">
                  <c:v>6</c:v>
                </c:pt>
                <c:pt idx="34">
                  <c:v>5.9</c:v>
                </c:pt>
                <c:pt idx="35">
                  <c:v>5.9</c:v>
                </c:pt>
                <c:pt idx="36">
                  <c:v>5.9</c:v>
                </c:pt>
                <c:pt idx="37">
                  <c:v>5.8</c:v>
                </c:pt>
                <c:pt idx="38">
                  <c:v>5.8</c:v>
                </c:pt>
                <c:pt idx="39">
                  <c:v>5.8</c:v>
                </c:pt>
                <c:pt idx="40">
                  <c:v>5.7</c:v>
                </c:pt>
                <c:pt idx="41">
                  <c:v>5.6</c:v>
                </c:pt>
                <c:pt idx="42">
                  <c:v>5.5</c:v>
                </c:pt>
                <c:pt idx="43">
                  <c:v>5.5</c:v>
                </c:pt>
                <c:pt idx="44">
                  <c:v>5.5</c:v>
                </c:pt>
                <c:pt idx="45">
                  <c:v>5.6</c:v>
                </c:pt>
                <c:pt idx="46">
                  <c:v>5.7</c:v>
                </c:pt>
                <c:pt idx="47">
                  <c:v>5.8</c:v>
                </c:pt>
                <c:pt idx="48">
                  <c:v>5.9</c:v>
                </c:pt>
                <c:pt idx="49">
                  <c:v>5.9</c:v>
                </c:pt>
                <c:pt idx="50">
                  <c:v>5.8</c:v>
                </c:pt>
                <c:pt idx="51">
                  <c:v>5.7</c:v>
                </c:pt>
                <c:pt idx="52">
                  <c:v>5.5</c:v>
                </c:pt>
                <c:pt idx="53">
                  <c:v>5.4</c:v>
                </c:pt>
                <c:pt idx="54">
                  <c:v>5.3</c:v>
                </c:pt>
                <c:pt idx="55">
                  <c:v>5.3</c:v>
                </c:pt>
                <c:pt idx="56">
                  <c:v>5.2</c:v>
                </c:pt>
                <c:pt idx="57">
                  <c:v>5.2</c:v>
                </c:pt>
                <c:pt idx="58">
                  <c:v>5.2</c:v>
                </c:pt>
                <c:pt idx="59">
                  <c:v>5.3</c:v>
                </c:pt>
                <c:pt idx="60">
                  <c:v>5.5</c:v>
                </c:pt>
                <c:pt idx="61">
                  <c:v>5.7</c:v>
                </c:pt>
                <c:pt idx="62">
                  <c:v>5.7</c:v>
                </c:pt>
                <c:pt idx="63">
                  <c:v>11.2</c:v>
                </c:pt>
                <c:pt idx="64">
                  <c:v>8.8000000000000007</c:v>
                </c:pt>
                <c:pt idx="65">
                  <c:v>8.6</c:v>
                </c:pt>
                <c:pt idx="66">
                  <c:v>8.6</c:v>
                </c:pt>
                <c:pt idx="67">
                  <c:v>8.4</c:v>
                </c:pt>
                <c:pt idx="68">
                  <c:v>8.4</c:v>
                </c:pt>
                <c:pt idx="69">
                  <c:v>8.1</c:v>
                </c:pt>
                <c:pt idx="70">
                  <c:v>7.9</c:v>
                </c:pt>
                <c:pt idx="71">
                  <c:v>7.7</c:v>
                </c:pt>
                <c:pt idx="72">
                  <c:v>7.3</c:v>
                </c:pt>
                <c:pt idx="73">
                  <c:v>7.1</c:v>
                </c:pt>
                <c:pt idx="74">
                  <c:v>7</c:v>
                </c:pt>
                <c:pt idx="75">
                  <c:v>7</c:v>
                </c:pt>
                <c:pt idx="76">
                  <c:v>7.1</c:v>
                </c:pt>
                <c:pt idx="77">
                  <c:v>7.2</c:v>
                </c:pt>
                <c:pt idx="78">
                  <c:v>7</c:v>
                </c:pt>
                <c:pt idx="79">
                  <c:v>6.9</c:v>
                </c:pt>
                <c:pt idx="80">
                  <c:v>6.6</c:v>
                </c:pt>
                <c:pt idx="81">
                  <c:v>6.4</c:v>
                </c:pt>
                <c:pt idx="82">
                  <c:v>6.3</c:v>
                </c:pt>
                <c:pt idx="83">
                  <c:v>6.1</c:v>
                </c:pt>
                <c:pt idx="84">
                  <c:v>6</c:v>
                </c:pt>
                <c:pt idx="85">
                  <c:v>5.6</c:v>
                </c:pt>
                <c:pt idx="86">
                  <c:v>5.2</c:v>
                </c:pt>
                <c:pt idx="87">
                  <c:v>4.9000000000000004</c:v>
                </c:pt>
                <c:pt idx="88">
                  <c:v>4.5999999999999996</c:v>
                </c:pt>
                <c:pt idx="89">
                  <c:v>4.4000000000000004</c:v>
                </c:pt>
                <c:pt idx="90">
                  <c:v>4.0999999999999996</c:v>
                </c:pt>
                <c:pt idx="91">
                  <c:v>3.9</c:v>
                </c:pt>
                <c:pt idx="92">
                  <c:v>4.0999999999999996</c:v>
                </c:pt>
                <c:pt idx="93">
                  <c:v>4.2</c:v>
                </c:pt>
                <c:pt idx="94">
                  <c:v>4.2</c:v>
                </c:pt>
                <c:pt idx="95">
                  <c:v>4.2</c:v>
                </c:pt>
                <c:pt idx="96">
                  <c:v>4.5</c:v>
                </c:pt>
                <c:pt idx="97">
                  <c:v>4.7</c:v>
                </c:pt>
                <c:pt idx="98">
                  <c:v>4.8</c:v>
                </c:pt>
                <c:pt idx="99">
                  <c:v>5</c:v>
                </c:pt>
                <c:pt idx="100">
                  <c:v>5.0999999999999996</c:v>
                </c:pt>
                <c:pt idx="101">
                  <c:v>5.0999999999999996</c:v>
                </c:pt>
                <c:pt idx="102">
                  <c:v>5</c:v>
                </c:pt>
                <c:pt idx="103">
                  <c:v>5</c:v>
                </c:pt>
                <c:pt idx="104">
                  <c:v>5</c:v>
                </c:pt>
                <c:pt idx="105">
                  <c:v>5</c:v>
                </c:pt>
                <c:pt idx="106">
                  <c:v>5</c:v>
                </c:pt>
                <c:pt idx="107">
                  <c:v>5.0999999999999996</c:v>
                </c:pt>
              </c:numCache>
            </c:numRef>
          </c:val>
          <c:smooth val="0"/>
          <c:extLst>
            <c:ext xmlns:c16="http://schemas.microsoft.com/office/drawing/2014/chart" uri="{C3380CC4-5D6E-409C-BE32-E72D297353CC}">
              <c16:uniqueId val="{00000049-9C32-4A89-B69B-1A10890BB6A6}"/>
            </c:ext>
          </c:extLst>
        </c:ser>
        <c:dLbls>
          <c:dLblPos val="t"/>
          <c:showLegendKey val="0"/>
          <c:showVal val="1"/>
          <c:showCatName val="0"/>
          <c:showSerName val="0"/>
          <c:showPercent val="0"/>
          <c:showBubbleSize val="0"/>
        </c:dLbls>
        <c:marker val="1"/>
        <c:smooth val="0"/>
        <c:axId val="149172224"/>
        <c:axId val="149173760"/>
      </c:lineChart>
      <c:catAx>
        <c:axId val="149172224"/>
        <c:scaling>
          <c:orientation val="minMax"/>
        </c:scaling>
        <c:delete val="0"/>
        <c:axPos val="b"/>
        <c:numFmt formatCode="mmm\-yy" sourceLinked="1"/>
        <c:majorTickMark val="none"/>
        <c:minorTickMark val="out"/>
        <c:tickLblPos val="nextTo"/>
        <c:spPr>
          <a:ln/>
        </c:spPr>
        <c:crossAx val="149173760"/>
        <c:crosses val="autoZero"/>
        <c:auto val="0"/>
        <c:lblAlgn val="ctr"/>
        <c:lblOffset val="100"/>
        <c:tickLblSkip val="3"/>
        <c:tickMarkSkip val="1"/>
        <c:noMultiLvlLbl val="1"/>
      </c:catAx>
      <c:valAx>
        <c:axId val="149173760"/>
        <c:scaling>
          <c:orientation val="minMax"/>
          <c:max val="14"/>
          <c:min val="2"/>
        </c:scaling>
        <c:delete val="0"/>
        <c:axPos val="l"/>
        <c:majorGridlines/>
        <c:numFmt formatCode="0" sourceLinked="0"/>
        <c:majorTickMark val="out"/>
        <c:minorTickMark val="none"/>
        <c:tickLblPos val="nextTo"/>
        <c:crossAx val="14917222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Unemployment Rate (January 2015 - December 2023)</a:t>
            </a:r>
          </a:p>
        </c:rich>
      </c:tx>
      <c:overlay val="0"/>
    </c:title>
    <c:autoTitleDeleted val="0"/>
    <c:plotArea>
      <c:layout/>
      <c:barChart>
        <c:barDir val="col"/>
        <c:grouping val="clustered"/>
        <c:varyColors val="0"/>
        <c:ser>
          <c:idx val="0"/>
          <c:order val="0"/>
          <c:tx>
            <c:strRef>
              <c:f>'Unemployment Rate'!$B$1</c:f>
              <c:strCache>
                <c:ptCount val="1"/>
                <c:pt idx="0">
                  <c:v>USA</c:v>
                </c:pt>
              </c:strCache>
            </c:strRef>
          </c:tx>
          <c:spPr>
            <a:solidFill>
              <a:schemeClr val="accent2">
                <a:lumMod val="60000"/>
                <a:lumOff val="40000"/>
              </a:schemeClr>
            </a:solidFill>
          </c:spPr>
          <c:invertIfNegative val="0"/>
          <c:dLbls>
            <c:dLbl>
              <c:idx val="2"/>
              <c:layout>
                <c:manualLayout>
                  <c:x val="0"/>
                  <c:y val="0.15047326592906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8F-4053-8316-F855A24FE0B7}"/>
                </c:ext>
              </c:extLst>
            </c:dLbl>
            <c:spPr>
              <a:noFill/>
              <a:ln>
                <a:noFill/>
              </a:ln>
              <a:effectLst/>
            </c:spPr>
            <c:txPr>
              <a:bodyPr/>
              <a:lstStyle/>
              <a:p>
                <a:pPr>
                  <a:defRPr b="1">
                    <a:latin typeface="Palatino Linotype" panose="0204050205050503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Rate'!$A$2:$A$4</c:f>
              <c:strCache>
                <c:ptCount val="3"/>
                <c:pt idx="0">
                  <c:v>Jan-15</c:v>
                </c:pt>
                <c:pt idx="1">
                  <c:v>Dec-23</c:v>
                </c:pt>
                <c:pt idx="2">
                  <c:v>Difference (Jan-15 - Dec-23)</c:v>
                </c:pt>
              </c:strCache>
            </c:strRef>
          </c:cat>
          <c:val>
            <c:numRef>
              <c:f>'Unemployment Rate'!$B$2:$B$4</c:f>
              <c:numCache>
                <c:formatCode>0.0%</c:formatCode>
                <c:ptCount val="3"/>
                <c:pt idx="0">
                  <c:v>5.7000000000000002E-2</c:v>
                </c:pt>
                <c:pt idx="1">
                  <c:v>3.6999999999999998E-2</c:v>
                </c:pt>
                <c:pt idx="2">
                  <c:v>-2.0000000000000004E-2</c:v>
                </c:pt>
              </c:numCache>
            </c:numRef>
          </c:val>
          <c:extLst>
            <c:ext xmlns:c16="http://schemas.microsoft.com/office/drawing/2014/chart" uri="{C3380CC4-5D6E-409C-BE32-E72D297353CC}">
              <c16:uniqueId val="{00000001-3B8F-4053-8316-F855A24FE0B7}"/>
            </c:ext>
          </c:extLst>
        </c:ser>
        <c:ser>
          <c:idx val="1"/>
          <c:order val="1"/>
          <c:tx>
            <c:strRef>
              <c:f>'Unemployment Rate'!$C$1</c:f>
              <c:strCache>
                <c:ptCount val="1"/>
                <c:pt idx="0">
                  <c:v>D.C.</c:v>
                </c:pt>
              </c:strCache>
            </c:strRef>
          </c:tx>
          <c:spPr>
            <a:solidFill>
              <a:srgbClr val="92D050"/>
            </a:solidFill>
          </c:spPr>
          <c:invertIfNegative val="0"/>
          <c:dLbls>
            <c:dLbl>
              <c:idx val="2"/>
              <c:layout>
                <c:manualLayout>
                  <c:x val="-1.234034101361232E-16"/>
                  <c:y val="0.171552895236174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8F-4053-8316-F855A24FE0B7}"/>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Rate'!$A$2:$A$4</c:f>
              <c:strCache>
                <c:ptCount val="3"/>
                <c:pt idx="0">
                  <c:v>Jan-15</c:v>
                </c:pt>
                <c:pt idx="1">
                  <c:v>Dec-23</c:v>
                </c:pt>
                <c:pt idx="2">
                  <c:v>Difference (Jan-15 - Dec-23)</c:v>
                </c:pt>
              </c:strCache>
            </c:strRef>
          </c:cat>
          <c:val>
            <c:numRef>
              <c:f>'Unemployment Rate'!$C$2:$C$4</c:f>
              <c:numCache>
                <c:formatCode>0.0%</c:formatCode>
                <c:ptCount val="3"/>
                <c:pt idx="0">
                  <c:v>7.3999999999999996E-2</c:v>
                </c:pt>
                <c:pt idx="1">
                  <c:v>5.0999999999999997E-2</c:v>
                </c:pt>
                <c:pt idx="2">
                  <c:v>-2.3E-2</c:v>
                </c:pt>
              </c:numCache>
            </c:numRef>
          </c:val>
          <c:extLst>
            <c:ext xmlns:c16="http://schemas.microsoft.com/office/drawing/2014/chart" uri="{C3380CC4-5D6E-409C-BE32-E72D297353CC}">
              <c16:uniqueId val="{00000003-3B8F-4053-8316-F855A24FE0B7}"/>
            </c:ext>
          </c:extLst>
        </c:ser>
        <c:dLbls>
          <c:showLegendKey val="0"/>
          <c:showVal val="1"/>
          <c:showCatName val="0"/>
          <c:showSerName val="0"/>
          <c:showPercent val="0"/>
          <c:showBubbleSize val="0"/>
        </c:dLbls>
        <c:gapWidth val="150"/>
        <c:axId val="42077184"/>
        <c:axId val="42078976"/>
      </c:barChart>
      <c:catAx>
        <c:axId val="42077184"/>
        <c:scaling>
          <c:orientation val="minMax"/>
        </c:scaling>
        <c:delete val="0"/>
        <c:axPos val="b"/>
        <c:numFmt formatCode="General" sourceLinked="0"/>
        <c:majorTickMark val="out"/>
        <c:minorTickMark val="none"/>
        <c:tickLblPos val="nextTo"/>
        <c:txPr>
          <a:bodyPr/>
          <a:lstStyle/>
          <a:p>
            <a:pPr>
              <a:defRPr b="1"/>
            </a:pPr>
            <a:endParaRPr lang="en-US"/>
          </a:p>
        </c:txPr>
        <c:crossAx val="42078976"/>
        <c:crosses val="autoZero"/>
        <c:auto val="1"/>
        <c:lblAlgn val="ctr"/>
        <c:lblOffset val="100"/>
        <c:noMultiLvlLbl val="0"/>
      </c:catAx>
      <c:valAx>
        <c:axId val="42078976"/>
        <c:scaling>
          <c:orientation val="minMax"/>
          <c:max val="0.16000000000000003"/>
          <c:min val="-3.0000000000000006E-2"/>
        </c:scaling>
        <c:delete val="0"/>
        <c:axPos val="l"/>
        <c:title>
          <c:tx>
            <c:rich>
              <a:bodyPr rot="-5400000" vert="horz"/>
              <a:lstStyle/>
              <a:p>
                <a:pPr>
                  <a:defRPr sz="1200">
                    <a:latin typeface="Palatino Linotype" panose="02040502050505030304" pitchFamily="18" charset="0"/>
                  </a:defRPr>
                </a:pPr>
                <a:r>
                  <a:rPr lang="en-US" sz="1200">
                    <a:latin typeface="Palatino Linotype" panose="02040502050505030304" pitchFamily="18" charset="0"/>
                  </a:rPr>
                  <a:t>Unemployment Rate</a:t>
                </a:r>
              </a:p>
            </c:rich>
          </c:tx>
          <c:overlay val="0"/>
        </c:title>
        <c:numFmt formatCode="0.0%" sourceLinked="1"/>
        <c:majorTickMark val="out"/>
        <c:minorTickMark val="none"/>
        <c:tickLblPos val="nextTo"/>
        <c:crossAx val="42077184"/>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Unemployment Rate by Ward (January</a:t>
            </a:r>
            <a:r>
              <a:rPr lang="en-US" sz="1600" baseline="0"/>
              <a:t> 2015 </a:t>
            </a:r>
            <a:r>
              <a:rPr lang="en-US" sz="1600"/>
              <a:t>- December 2023)</a:t>
            </a:r>
          </a:p>
        </c:rich>
      </c:tx>
      <c:overlay val="0"/>
    </c:title>
    <c:autoTitleDeleted val="0"/>
    <c:plotArea>
      <c:layout/>
      <c:barChart>
        <c:barDir val="bar"/>
        <c:grouping val="clustered"/>
        <c:varyColors val="0"/>
        <c:ser>
          <c:idx val="0"/>
          <c:order val="0"/>
          <c:tx>
            <c:strRef>
              <c:f>'Unemployment Rate by Ward'!$A$2</c:f>
              <c:strCache>
                <c:ptCount val="1"/>
                <c:pt idx="0">
                  <c:v>Jan-15</c:v>
                </c:pt>
              </c:strCache>
            </c:strRef>
          </c:tx>
          <c:invertIfNegative val="0"/>
          <c:dLbls>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 by Ward'!$B$1:$I$1</c:f>
              <c:strCache>
                <c:ptCount val="8"/>
                <c:pt idx="0">
                  <c:v>Ward 1</c:v>
                </c:pt>
                <c:pt idx="1">
                  <c:v>Ward 2</c:v>
                </c:pt>
                <c:pt idx="2">
                  <c:v>Ward 3</c:v>
                </c:pt>
                <c:pt idx="3">
                  <c:v>Ward 4</c:v>
                </c:pt>
                <c:pt idx="4">
                  <c:v>Ward 5</c:v>
                </c:pt>
                <c:pt idx="5">
                  <c:v>Ward 6</c:v>
                </c:pt>
                <c:pt idx="6">
                  <c:v>Ward 7</c:v>
                </c:pt>
                <c:pt idx="7">
                  <c:v>Ward 8</c:v>
                </c:pt>
              </c:strCache>
            </c:strRef>
          </c:cat>
          <c:val>
            <c:numRef>
              <c:f>'Unemployment Rate by Ward'!$B$2:$I$2</c:f>
              <c:numCache>
                <c:formatCode>0.0%</c:formatCode>
                <c:ptCount val="8"/>
                <c:pt idx="0">
                  <c:v>5.8999999999999997E-2</c:v>
                </c:pt>
                <c:pt idx="1">
                  <c:v>5.2999999999999999E-2</c:v>
                </c:pt>
                <c:pt idx="2">
                  <c:v>0.05</c:v>
                </c:pt>
                <c:pt idx="3">
                  <c:v>7.2999999999999995E-2</c:v>
                </c:pt>
                <c:pt idx="4">
                  <c:v>9.6000000000000002E-2</c:v>
                </c:pt>
                <c:pt idx="5">
                  <c:v>6.6000000000000003E-2</c:v>
                </c:pt>
                <c:pt idx="6">
                  <c:v>0.129</c:v>
                </c:pt>
                <c:pt idx="7">
                  <c:v>0.161</c:v>
                </c:pt>
              </c:numCache>
            </c:numRef>
          </c:val>
          <c:extLst>
            <c:ext xmlns:c16="http://schemas.microsoft.com/office/drawing/2014/chart" uri="{C3380CC4-5D6E-409C-BE32-E72D297353CC}">
              <c16:uniqueId val="{00000000-1018-4A81-89C2-8E3D058CEA59}"/>
            </c:ext>
          </c:extLst>
        </c:ser>
        <c:ser>
          <c:idx val="1"/>
          <c:order val="1"/>
          <c:tx>
            <c:strRef>
              <c:f>'Unemployment Rate by Ward'!$A$3</c:f>
              <c:strCache>
                <c:ptCount val="1"/>
                <c:pt idx="0">
                  <c:v>Dec-23</c:v>
                </c:pt>
              </c:strCache>
            </c:strRef>
          </c:tx>
          <c:invertIfNegative val="0"/>
          <c:dLbls>
            <c:dLbl>
              <c:idx val="5"/>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018-4A81-89C2-8E3D058CEA59}"/>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 by Ward'!$B$1:$I$1</c:f>
              <c:strCache>
                <c:ptCount val="8"/>
                <c:pt idx="0">
                  <c:v>Ward 1</c:v>
                </c:pt>
                <c:pt idx="1">
                  <c:v>Ward 2</c:v>
                </c:pt>
                <c:pt idx="2">
                  <c:v>Ward 3</c:v>
                </c:pt>
                <c:pt idx="3">
                  <c:v>Ward 4</c:v>
                </c:pt>
                <c:pt idx="4">
                  <c:v>Ward 5</c:v>
                </c:pt>
                <c:pt idx="5">
                  <c:v>Ward 6</c:v>
                </c:pt>
                <c:pt idx="6">
                  <c:v>Ward 7</c:v>
                </c:pt>
                <c:pt idx="7">
                  <c:v>Ward 8</c:v>
                </c:pt>
              </c:strCache>
            </c:strRef>
          </c:cat>
          <c:val>
            <c:numRef>
              <c:f>'Unemployment Rate by Ward'!$B$3:$I$3</c:f>
              <c:numCache>
                <c:formatCode>0.0%</c:formatCode>
                <c:ptCount val="8"/>
                <c:pt idx="0">
                  <c:v>3.5999999999999997E-2</c:v>
                </c:pt>
                <c:pt idx="1">
                  <c:v>3.5000000000000003E-2</c:v>
                </c:pt>
                <c:pt idx="2">
                  <c:v>3.2000000000000001E-2</c:v>
                </c:pt>
                <c:pt idx="3">
                  <c:v>4.1000000000000002E-2</c:v>
                </c:pt>
                <c:pt idx="4">
                  <c:v>5.8000000000000003E-2</c:v>
                </c:pt>
                <c:pt idx="5">
                  <c:v>3.9E-2</c:v>
                </c:pt>
                <c:pt idx="6">
                  <c:v>8.3000000000000004E-2</c:v>
                </c:pt>
                <c:pt idx="7">
                  <c:v>0.10100000000000001</c:v>
                </c:pt>
              </c:numCache>
            </c:numRef>
          </c:val>
          <c:extLst>
            <c:ext xmlns:c16="http://schemas.microsoft.com/office/drawing/2014/chart" uri="{C3380CC4-5D6E-409C-BE32-E72D297353CC}">
              <c16:uniqueId val="{00000001-1018-4A81-89C2-8E3D058CEA59}"/>
            </c:ext>
          </c:extLst>
        </c:ser>
        <c:ser>
          <c:idx val="2"/>
          <c:order val="2"/>
          <c:tx>
            <c:strRef>
              <c:f>'Unemployment Rate by Ward'!$A$4</c:f>
              <c:strCache>
                <c:ptCount val="1"/>
                <c:pt idx="0">
                  <c:v>Difference</c:v>
                </c:pt>
              </c:strCache>
            </c:strRef>
          </c:tx>
          <c:invertIfNegative val="0"/>
          <c:dLbls>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'Unemployment Rate by Ward'!$B$1:$I$1</c:f>
              <c:strCache>
                <c:ptCount val="8"/>
                <c:pt idx="0">
                  <c:v>Ward 1</c:v>
                </c:pt>
                <c:pt idx="1">
                  <c:v>Ward 2</c:v>
                </c:pt>
                <c:pt idx="2">
                  <c:v>Ward 3</c:v>
                </c:pt>
                <c:pt idx="3">
                  <c:v>Ward 4</c:v>
                </c:pt>
                <c:pt idx="4">
                  <c:v>Ward 5</c:v>
                </c:pt>
                <c:pt idx="5">
                  <c:v>Ward 6</c:v>
                </c:pt>
                <c:pt idx="6">
                  <c:v>Ward 7</c:v>
                </c:pt>
                <c:pt idx="7">
                  <c:v>Ward 8</c:v>
                </c:pt>
              </c:strCache>
            </c:strRef>
          </c:cat>
          <c:val>
            <c:numRef>
              <c:f>'Unemployment Rate by Ward'!$B$4:$I$4</c:f>
              <c:numCache>
                <c:formatCode>0.0%</c:formatCode>
                <c:ptCount val="8"/>
                <c:pt idx="0">
                  <c:v>-2.3E-2</c:v>
                </c:pt>
                <c:pt idx="1">
                  <c:v>-1.7999999999999995E-2</c:v>
                </c:pt>
                <c:pt idx="2">
                  <c:v>-1.8000000000000002E-2</c:v>
                </c:pt>
                <c:pt idx="3">
                  <c:v>-3.1999999999999994E-2</c:v>
                </c:pt>
                <c:pt idx="4">
                  <c:v>-3.7999999999999999E-2</c:v>
                </c:pt>
                <c:pt idx="5">
                  <c:v>-2.7000000000000003E-2</c:v>
                </c:pt>
                <c:pt idx="6">
                  <c:v>-4.5999999999999999E-2</c:v>
                </c:pt>
                <c:pt idx="7">
                  <c:v>-0.06</c:v>
                </c:pt>
              </c:numCache>
            </c:numRef>
          </c:val>
          <c:extLst>
            <c:ext xmlns:c16="http://schemas.microsoft.com/office/drawing/2014/chart" uri="{C3380CC4-5D6E-409C-BE32-E72D297353CC}">
              <c16:uniqueId val="{00000002-1018-4A81-89C2-8E3D058CEA59}"/>
            </c:ext>
          </c:extLst>
        </c:ser>
        <c:dLbls>
          <c:dLblPos val="outEnd"/>
          <c:showLegendKey val="0"/>
          <c:showVal val="1"/>
          <c:showCatName val="0"/>
          <c:showSerName val="0"/>
          <c:showPercent val="0"/>
          <c:showBubbleSize val="0"/>
        </c:dLbls>
        <c:gapWidth val="150"/>
        <c:axId val="42578304"/>
        <c:axId val="42579840"/>
      </c:barChart>
      <c:catAx>
        <c:axId val="42578304"/>
        <c:scaling>
          <c:orientation val="minMax"/>
        </c:scaling>
        <c:delete val="0"/>
        <c:axPos val="l"/>
        <c:numFmt formatCode="General" sourceLinked="0"/>
        <c:majorTickMark val="out"/>
        <c:minorTickMark val="none"/>
        <c:tickLblPos val="nextTo"/>
        <c:txPr>
          <a:bodyPr/>
          <a:lstStyle/>
          <a:p>
            <a:pPr>
              <a:defRPr b="1"/>
            </a:pPr>
            <a:endParaRPr lang="en-US"/>
          </a:p>
        </c:txPr>
        <c:crossAx val="42579840"/>
        <c:crosses val="autoZero"/>
        <c:auto val="1"/>
        <c:lblAlgn val="ctr"/>
        <c:lblOffset val="100"/>
        <c:noMultiLvlLbl val="0"/>
      </c:catAx>
      <c:valAx>
        <c:axId val="42579840"/>
        <c:scaling>
          <c:orientation val="minMax"/>
          <c:max val="0.21000000000000002"/>
          <c:min val="-7.400000000000001E-2"/>
        </c:scaling>
        <c:delete val="0"/>
        <c:axPos val="b"/>
        <c:majorGridlines/>
        <c:numFmt formatCode="0.0%" sourceLinked="1"/>
        <c:majorTickMark val="out"/>
        <c:minorTickMark val="none"/>
        <c:tickLblPos val="nextTo"/>
        <c:crossAx val="42578304"/>
        <c:crosses val="autoZero"/>
        <c:crossBetween val="between"/>
        <c:majorUnit val="3.0000000000000006E-2"/>
      </c:valAx>
    </c:plotArea>
    <c:legend>
      <c:legendPos val="b"/>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Total Number of Jobs and Total Private Sector Jobs in DC (Jan. 2015 - Dec. 2023)</a:t>
            </a:r>
          </a:p>
        </c:rich>
      </c:tx>
      <c:overlay val="0"/>
    </c:title>
    <c:autoTitleDeleted val="0"/>
    <c:plotArea>
      <c:layout/>
      <c:barChart>
        <c:barDir val="col"/>
        <c:grouping val="clustered"/>
        <c:varyColors val="0"/>
        <c:ser>
          <c:idx val="0"/>
          <c:order val="0"/>
          <c:tx>
            <c:strRef>
              <c:f>'D.C. Total &amp; Private Employment'!$B$1</c:f>
              <c:strCache>
                <c:ptCount val="1"/>
                <c:pt idx="0">
                  <c:v>Total Number of Jobs in D.C.</c:v>
                </c:pt>
              </c:strCache>
            </c:strRef>
          </c:tx>
          <c:spPr>
            <a:solidFill>
              <a:srgbClr val="92D050"/>
            </a:solidFill>
            <a:effectLst>
              <a:outerShdw blurRad="50800" dist="50800" dir="5400000" algn="ctr" rotWithShape="0">
                <a:schemeClr val="bg1"/>
              </a:outerShdw>
            </a:effectLst>
          </c:spPr>
          <c:invertIfNegative val="0"/>
          <c:dPt>
            <c:idx val="1"/>
            <c:invertIfNegative val="0"/>
            <c:bubble3D val="0"/>
            <c:spPr>
              <a:solidFill>
                <a:srgbClr val="92D050"/>
              </a:solidFill>
              <a:ln>
                <a:noFill/>
              </a:ln>
              <a:effectLst>
                <a:outerShdw blurRad="50800" dist="50800" dir="5400000" algn="ctr" rotWithShape="0">
                  <a:schemeClr val="bg1"/>
                </a:outerShdw>
              </a:effectLst>
            </c:spPr>
            <c:extLst>
              <c:ext xmlns:c16="http://schemas.microsoft.com/office/drawing/2014/chart" uri="{C3380CC4-5D6E-409C-BE32-E72D297353CC}">
                <c16:uniqueId val="{00000001-C591-41A1-946A-95A2C0DEDA28}"/>
              </c:ext>
            </c:extLst>
          </c:dPt>
          <c:dLbls>
            <c:dLbl>
              <c:idx val="2"/>
              <c:layout>
                <c:manualLayout>
                  <c:x val="-1.4847389850724629E-2"/>
                  <c:y val="-4.1639145910811179E-2"/>
                </c:manualLayout>
              </c:layout>
              <c:tx>
                <c:rich>
                  <a:bodyPr/>
                  <a:lstStyle/>
                  <a:p>
                    <a:fld id="{8CBFBD2C-A27E-465D-98D6-D1DD9A0495A0}"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591-41A1-946A-95A2C0DEDA28}"/>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'D.C. Total &amp; Private Employment'!$A$2:$A$4</c:f>
              <c:strCache>
                <c:ptCount val="3"/>
                <c:pt idx="0">
                  <c:v>Jan-15</c:v>
                </c:pt>
                <c:pt idx="1">
                  <c:v>Dec-23</c:v>
                </c:pt>
                <c:pt idx="2">
                  <c:v>Difference (Jan-15 - Dec.23)</c:v>
                </c:pt>
              </c:strCache>
            </c:strRef>
          </c:cat>
          <c:val>
            <c:numRef>
              <c:f>'D.C. Total &amp; Private Employment'!$B$2:$B$4</c:f>
              <c:numCache>
                <c:formatCode>#,##0</c:formatCode>
                <c:ptCount val="3"/>
                <c:pt idx="0">
                  <c:v>748100</c:v>
                </c:pt>
                <c:pt idx="1">
                  <c:v>783100</c:v>
                </c:pt>
                <c:pt idx="2">
                  <c:v>35000</c:v>
                </c:pt>
              </c:numCache>
            </c:numRef>
          </c:val>
          <c:extLst>
            <c:ext xmlns:c16="http://schemas.microsoft.com/office/drawing/2014/chart" uri="{C3380CC4-5D6E-409C-BE32-E72D297353CC}">
              <c16:uniqueId val="{00000003-C591-41A1-946A-95A2C0DEDA28}"/>
            </c:ext>
          </c:extLst>
        </c:ser>
        <c:dLbls>
          <c:dLblPos val="outEnd"/>
          <c:showLegendKey val="0"/>
          <c:showVal val="1"/>
          <c:showCatName val="0"/>
          <c:showSerName val="0"/>
          <c:showPercent val="0"/>
          <c:showBubbleSize val="0"/>
        </c:dLbls>
        <c:gapWidth val="150"/>
        <c:overlap val="-100"/>
        <c:axId val="42415232"/>
        <c:axId val="42416768"/>
      </c:barChart>
      <c:barChart>
        <c:barDir val="col"/>
        <c:grouping val="clustered"/>
        <c:varyColors val="0"/>
        <c:ser>
          <c:idx val="1"/>
          <c:order val="1"/>
          <c:tx>
            <c:strRef>
              <c:f>'D.C. Total &amp; Private Employment'!$C$1</c:f>
              <c:strCache>
                <c:ptCount val="1"/>
                <c:pt idx="0">
                  <c:v>Total Private Sector Jobs in D.C.</c:v>
                </c:pt>
              </c:strCache>
            </c:strRef>
          </c:tx>
          <c:spPr>
            <a:solidFill>
              <a:schemeClr val="tx2">
                <a:lumMod val="50000"/>
                <a:alpha val="44000"/>
              </a:schemeClr>
            </a:solidFill>
          </c:spPr>
          <c:invertIfNegative val="0"/>
          <c:dLbls>
            <c:dLbl>
              <c:idx val="1"/>
              <c:layout>
                <c:manualLayout>
                  <c:x val="0"/>
                  <c:y val="-2.620607504466945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591-41A1-946A-95A2C0DEDA28}"/>
                </c:ext>
              </c:extLst>
            </c:dLbl>
            <c:dLbl>
              <c:idx val="2"/>
              <c:layout>
                <c:manualLayout>
                  <c:x val="-1.6541442268815279E-2"/>
                  <c:y val="-6.8746027818612299E-3"/>
                </c:manualLayout>
              </c:layout>
              <c:tx>
                <c:rich>
                  <a:bodyPr/>
                  <a:lstStyle/>
                  <a:p>
                    <a:fld id="{C6115895-BDEF-427B-873B-932D2517ECDB}"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591-41A1-946A-95A2C0DEDA28}"/>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'D.C. Total &amp; Private Employment'!$A$2:$A$4</c:f>
              <c:strCache>
                <c:ptCount val="3"/>
                <c:pt idx="0">
                  <c:v>Jan-15</c:v>
                </c:pt>
                <c:pt idx="1">
                  <c:v>Dec-23</c:v>
                </c:pt>
                <c:pt idx="2">
                  <c:v>Difference (Jan-15 - Dec.23)</c:v>
                </c:pt>
              </c:strCache>
            </c:strRef>
          </c:cat>
          <c:val>
            <c:numRef>
              <c:f>'D.C. Total &amp; Private Employment'!$C$2:$C$4</c:f>
              <c:numCache>
                <c:formatCode>#,##0</c:formatCode>
                <c:ptCount val="3"/>
                <c:pt idx="0">
                  <c:v>512300</c:v>
                </c:pt>
                <c:pt idx="1">
                  <c:v>548800</c:v>
                </c:pt>
                <c:pt idx="2">
                  <c:v>36500</c:v>
                </c:pt>
              </c:numCache>
            </c:numRef>
          </c:val>
          <c:extLst>
            <c:ext xmlns:c16="http://schemas.microsoft.com/office/drawing/2014/chart" uri="{C3380CC4-5D6E-409C-BE32-E72D297353CC}">
              <c16:uniqueId val="{00000006-C591-41A1-946A-95A2C0DEDA28}"/>
            </c:ext>
          </c:extLst>
        </c:ser>
        <c:dLbls>
          <c:dLblPos val="outEnd"/>
          <c:showLegendKey val="0"/>
          <c:showVal val="1"/>
          <c:showCatName val="0"/>
          <c:showSerName val="0"/>
          <c:showPercent val="0"/>
          <c:showBubbleSize val="0"/>
        </c:dLbls>
        <c:gapWidth val="75"/>
        <c:overlap val="-100"/>
        <c:axId val="42436480"/>
        <c:axId val="42434944"/>
      </c:barChart>
      <c:catAx>
        <c:axId val="42415232"/>
        <c:scaling>
          <c:orientation val="minMax"/>
        </c:scaling>
        <c:delete val="0"/>
        <c:axPos val="b"/>
        <c:numFmt formatCode="General" sourceLinked="1"/>
        <c:majorTickMark val="out"/>
        <c:minorTickMark val="none"/>
        <c:tickLblPos val="nextTo"/>
        <c:txPr>
          <a:bodyPr/>
          <a:lstStyle/>
          <a:p>
            <a:pPr>
              <a:defRPr b="1"/>
            </a:pPr>
            <a:endParaRPr lang="en-US"/>
          </a:p>
        </c:txPr>
        <c:crossAx val="42416768"/>
        <c:crosses val="autoZero"/>
        <c:auto val="0"/>
        <c:lblAlgn val="ctr"/>
        <c:lblOffset val="5"/>
        <c:noMultiLvlLbl val="0"/>
      </c:catAx>
      <c:valAx>
        <c:axId val="42416768"/>
        <c:scaling>
          <c:orientation val="minMax"/>
          <c:min val="-55000"/>
        </c:scaling>
        <c:delete val="0"/>
        <c:axPos val="l"/>
        <c:numFmt formatCode="#,##0" sourceLinked="1"/>
        <c:majorTickMark val="out"/>
        <c:minorTickMark val="none"/>
        <c:tickLblPos val="nextTo"/>
        <c:crossAx val="42415232"/>
        <c:crosses val="autoZero"/>
        <c:crossBetween val="between"/>
      </c:valAx>
      <c:valAx>
        <c:axId val="42434944"/>
        <c:scaling>
          <c:orientation val="minMax"/>
        </c:scaling>
        <c:delete val="1"/>
        <c:axPos val="r"/>
        <c:numFmt formatCode="#,##0" sourceLinked="1"/>
        <c:majorTickMark val="out"/>
        <c:minorTickMark val="none"/>
        <c:tickLblPos val="nextTo"/>
        <c:crossAx val="42436480"/>
        <c:crosses val="max"/>
        <c:crossBetween val="between"/>
      </c:valAx>
      <c:catAx>
        <c:axId val="42436480"/>
        <c:scaling>
          <c:orientation val="minMax"/>
        </c:scaling>
        <c:delete val="1"/>
        <c:axPos val="b"/>
        <c:numFmt formatCode="General" sourceLinked="1"/>
        <c:majorTickMark val="out"/>
        <c:minorTickMark val="none"/>
        <c:tickLblPos val="nextTo"/>
        <c:crossAx val="42434944"/>
        <c:crosses val="autoZero"/>
        <c:auto val="1"/>
        <c:lblAlgn val="ctr"/>
        <c:lblOffset val="100"/>
        <c:noMultiLvlLbl val="1"/>
      </c:catAx>
    </c:plotArea>
    <c:legend>
      <c:legendPos val="b"/>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en-US" sz="1200" b="1">
                <a:solidFill>
                  <a:sysClr val="windowText" lastClr="000000"/>
                </a:solidFill>
              </a:rPr>
              <a:t>Total Employment and Private Sector in D.C. (Jan. 2015</a:t>
            </a:r>
            <a:r>
              <a:rPr lang="en-US" sz="1200" b="1" baseline="0">
                <a:solidFill>
                  <a:sysClr val="windowText" lastClr="000000"/>
                </a:solidFill>
              </a:rPr>
              <a:t> - Dec. 23) (In Thousands)</a:t>
            </a:r>
            <a:endParaRPr lang="en-US" sz="1200" b="1">
              <a:solidFill>
                <a:sysClr val="windowText" lastClr="000000"/>
              </a:solidFill>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2"/>
          <c:order val="2"/>
          <c:tx>
            <c:strRef>
              <c:f>'Total &amp; Private Line Chart'!$AE$3</c:f>
              <c:strCache>
                <c:ptCount val="1"/>
                <c:pt idx="0">
                  <c:v>COVID</c:v>
                </c:pt>
              </c:strCache>
            </c:strRef>
          </c:tx>
          <c:spPr>
            <a:solidFill>
              <a:schemeClr val="bg1">
                <a:lumMod val="85000"/>
              </a:schemeClr>
            </a:solidFill>
            <a:ln>
              <a:noFill/>
            </a:ln>
            <a:effectLst/>
          </c:spPr>
          <c:invertIfNegative val="0"/>
          <c:cat>
            <c:numRef>
              <c:f>('Total &amp; Private Line Chart'!$Z$4,'Total &amp; Private Line Chart'!$Z$10,'Total &amp; Private Line Chart'!$Z$12,'Total &amp; Private Line Chart'!$Z$14,'Total &amp; Private Line Chart'!$Z$16,'Total &amp; Private Line Chart'!$Z$18,'Total &amp; Private Line Chart'!$Z$20,'Total &amp; Private Line Chart'!$Z$22,'Total &amp; Private Line Chart'!$Z$24:$Z$25,'Total &amp; Private Line Chart'!$Z$28,'Total &amp; Private Line Chart'!$Z$34,'Total &amp; Private Line Chart'!$Z$40,'Total &amp; Private Line Chart'!$Z$46:$Z$70)</c:f>
              <c:numCache>
                <c:formatCode>mmm\-yy</c:formatCode>
                <c:ptCount val="38"/>
                <c:pt idx="0">
                  <c:v>42005</c:v>
                </c:pt>
                <c:pt idx="1">
                  <c:v>42522</c:v>
                </c:pt>
                <c:pt idx="2">
                  <c:v>42705</c:v>
                </c:pt>
                <c:pt idx="3">
                  <c:v>42887</c:v>
                </c:pt>
                <c:pt idx="4">
                  <c:v>43070</c:v>
                </c:pt>
                <c:pt idx="5">
                  <c:v>43252</c:v>
                </c:pt>
                <c:pt idx="6">
                  <c:v>43435</c:v>
                </c:pt>
                <c:pt idx="7">
                  <c:v>43617</c:v>
                </c:pt>
                <c:pt idx="8">
                  <c:v>43800</c:v>
                </c:pt>
                <c:pt idx="9">
                  <c:v>43891</c:v>
                </c:pt>
                <c:pt idx="10">
                  <c:v>43983</c:v>
                </c:pt>
                <c:pt idx="11">
                  <c:v>44166</c:v>
                </c:pt>
                <c:pt idx="12">
                  <c:v>44348</c:v>
                </c:pt>
                <c:pt idx="13">
                  <c:v>44531</c:v>
                </c:pt>
                <c:pt idx="14">
                  <c:v>44562</c:v>
                </c:pt>
                <c:pt idx="15">
                  <c:v>44593</c:v>
                </c:pt>
                <c:pt idx="16">
                  <c:v>44621</c:v>
                </c:pt>
                <c:pt idx="17">
                  <c:v>44652</c:v>
                </c:pt>
                <c:pt idx="18">
                  <c:v>44682</c:v>
                </c:pt>
                <c:pt idx="19">
                  <c:v>44713</c:v>
                </c:pt>
                <c:pt idx="20">
                  <c:v>44743</c:v>
                </c:pt>
                <c:pt idx="21">
                  <c:v>44774</c:v>
                </c:pt>
                <c:pt idx="22">
                  <c:v>44805</c:v>
                </c:pt>
                <c:pt idx="23">
                  <c:v>44835</c:v>
                </c:pt>
                <c:pt idx="24">
                  <c:v>44866</c:v>
                </c:pt>
                <c:pt idx="25">
                  <c:v>44896</c:v>
                </c:pt>
                <c:pt idx="26">
                  <c:v>44927</c:v>
                </c:pt>
                <c:pt idx="27">
                  <c:v>44958</c:v>
                </c:pt>
                <c:pt idx="28">
                  <c:v>44986</c:v>
                </c:pt>
                <c:pt idx="29">
                  <c:v>45017</c:v>
                </c:pt>
                <c:pt idx="30">
                  <c:v>45047</c:v>
                </c:pt>
                <c:pt idx="31">
                  <c:v>45078</c:v>
                </c:pt>
                <c:pt idx="32">
                  <c:v>45108</c:v>
                </c:pt>
                <c:pt idx="33">
                  <c:v>45139</c:v>
                </c:pt>
                <c:pt idx="34">
                  <c:v>45170</c:v>
                </c:pt>
                <c:pt idx="35">
                  <c:v>45200</c:v>
                </c:pt>
                <c:pt idx="36">
                  <c:v>45231</c:v>
                </c:pt>
                <c:pt idx="37">
                  <c:v>45261</c:v>
                </c:pt>
              </c:numCache>
              <c:extLst/>
            </c:numRef>
          </c:cat>
          <c:val>
            <c:numRef>
              <c:f>('Total &amp; Private Line Chart'!$AE$4,'Total &amp; Private Line Chart'!$AE$10,'Total &amp; Private Line Chart'!$AE$12,'Total &amp; Private Line Chart'!$AE$14,'Total &amp; Private Line Chart'!$AE$16,'Total &amp; Private Line Chart'!$AE$18,'Total &amp; Private Line Chart'!$AE$20,'Total &amp; Private Line Chart'!$AE$22,'Total &amp; Private Line Chart'!$AE$24:$AE$25,'Total &amp; Private Line Chart'!$AE$28,'Total &amp; Private Line Chart'!$AE$34,'Total &amp; Private Line Chart'!$AE$40,'Total &amp; Private Line Chart'!$AE$46:$AE$70)</c:f>
              <c:numCache>
                <c:formatCode>General</c:formatCode>
                <c:ptCount val="38"/>
                <c:pt idx="9">
                  <c:v>830</c:v>
                </c:pt>
                <c:pt idx="10">
                  <c:v>830</c:v>
                </c:pt>
                <c:pt idx="11">
                  <c:v>830</c:v>
                </c:pt>
                <c:pt idx="12">
                  <c:v>830</c:v>
                </c:pt>
                <c:pt idx="13">
                  <c:v>830</c:v>
                </c:pt>
                <c:pt idx="14">
                  <c:v>830</c:v>
                </c:pt>
                <c:pt idx="15">
                  <c:v>830</c:v>
                </c:pt>
                <c:pt idx="16">
                  <c:v>830</c:v>
                </c:pt>
                <c:pt idx="17">
                  <c:v>830</c:v>
                </c:pt>
                <c:pt idx="18">
                  <c:v>830</c:v>
                </c:pt>
                <c:pt idx="19">
                  <c:v>830</c:v>
                </c:pt>
                <c:pt idx="20">
                  <c:v>830</c:v>
                </c:pt>
                <c:pt idx="21">
                  <c:v>830</c:v>
                </c:pt>
                <c:pt idx="22">
                  <c:v>830</c:v>
                </c:pt>
                <c:pt idx="23">
                  <c:v>830</c:v>
                </c:pt>
                <c:pt idx="24">
                  <c:v>830</c:v>
                </c:pt>
                <c:pt idx="25">
                  <c:v>830</c:v>
                </c:pt>
                <c:pt idx="26">
                  <c:v>830</c:v>
                </c:pt>
                <c:pt idx="27">
                  <c:v>830</c:v>
                </c:pt>
                <c:pt idx="28">
                  <c:v>830</c:v>
                </c:pt>
                <c:pt idx="29">
                  <c:v>830</c:v>
                </c:pt>
                <c:pt idx="30">
                  <c:v>830</c:v>
                </c:pt>
                <c:pt idx="31">
                  <c:v>830</c:v>
                </c:pt>
                <c:pt idx="32">
                  <c:v>830</c:v>
                </c:pt>
                <c:pt idx="33">
                  <c:v>830</c:v>
                </c:pt>
                <c:pt idx="34">
                  <c:v>830</c:v>
                </c:pt>
                <c:pt idx="35">
                  <c:v>830</c:v>
                </c:pt>
                <c:pt idx="36">
                  <c:v>830</c:v>
                </c:pt>
                <c:pt idx="37">
                  <c:v>830</c:v>
                </c:pt>
              </c:numCache>
              <c:extLst/>
            </c:numRef>
          </c:val>
          <c:extLst>
            <c:ext xmlns:c16="http://schemas.microsoft.com/office/drawing/2014/chart" uri="{C3380CC4-5D6E-409C-BE32-E72D297353CC}">
              <c16:uniqueId val="{00000000-E34A-4756-A969-6713902BC432}"/>
            </c:ext>
          </c:extLst>
        </c:ser>
        <c:dLbls>
          <c:showLegendKey val="0"/>
          <c:showVal val="0"/>
          <c:showCatName val="0"/>
          <c:showSerName val="0"/>
          <c:showPercent val="0"/>
          <c:showBubbleSize val="0"/>
        </c:dLbls>
        <c:gapWidth val="0"/>
        <c:axId val="1582175296"/>
        <c:axId val="1582177792"/>
      </c:barChart>
      <c:lineChart>
        <c:grouping val="standard"/>
        <c:varyColors val="0"/>
        <c:ser>
          <c:idx val="0"/>
          <c:order val="0"/>
          <c:tx>
            <c:strRef>
              <c:f>'Total &amp; Private Line Chart'!$AB$3</c:f>
              <c:strCache>
                <c:ptCount val="1"/>
                <c:pt idx="0">
                  <c:v>Total Employment (in Thousand)</c:v>
                </c:pt>
              </c:strCache>
            </c:strRef>
          </c:tx>
          <c:spPr>
            <a:ln w="28575" cap="rnd">
              <a:solidFill>
                <a:srgbClr val="C00000"/>
              </a:solidFill>
              <a:round/>
            </a:ln>
            <a:effectLst/>
          </c:spPr>
          <c:marker>
            <c:symbol val="diamond"/>
            <c:size val="7"/>
            <c:spPr>
              <a:solidFill>
                <a:srgbClr val="C00000"/>
              </a:solidFill>
              <a:ln w="9525">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('Total &amp; Private Line Chart'!$Z$4,'Total &amp; Private Line Chart'!$Z$10,'Total &amp; Private Line Chart'!$Z$12,'Total &amp; Private Line Chart'!$Z$14,'Total &amp; Private Line Chart'!$Z$16,'Total &amp; Private Line Chart'!$Z$18,'Total &amp; Private Line Chart'!$Z$20,'Total &amp; Private Line Chart'!$Z$22,'Total &amp; Private Line Chart'!$Z$24:$Z$25,'Total &amp; Private Line Chart'!$Z$28,'Total &amp; Private Line Chart'!$Z$34,'Total &amp; Private Line Chart'!$Z$40,'Total &amp; Private Line Chart'!$Z$46:$Z$70)</c:f>
              <c:numCache>
                <c:formatCode>mmm\-yy</c:formatCode>
                <c:ptCount val="38"/>
                <c:pt idx="0">
                  <c:v>42005</c:v>
                </c:pt>
                <c:pt idx="1">
                  <c:v>42522</c:v>
                </c:pt>
                <c:pt idx="2">
                  <c:v>42705</c:v>
                </c:pt>
                <c:pt idx="3">
                  <c:v>42887</c:v>
                </c:pt>
                <c:pt idx="4">
                  <c:v>43070</c:v>
                </c:pt>
                <c:pt idx="5">
                  <c:v>43252</c:v>
                </c:pt>
                <c:pt idx="6">
                  <c:v>43435</c:v>
                </c:pt>
                <c:pt idx="7">
                  <c:v>43617</c:v>
                </c:pt>
                <c:pt idx="8">
                  <c:v>43800</c:v>
                </c:pt>
                <c:pt idx="9">
                  <c:v>43891</c:v>
                </c:pt>
                <c:pt idx="10">
                  <c:v>43983</c:v>
                </c:pt>
                <c:pt idx="11">
                  <c:v>44166</c:v>
                </c:pt>
                <c:pt idx="12">
                  <c:v>44348</c:v>
                </c:pt>
                <c:pt idx="13">
                  <c:v>44531</c:v>
                </c:pt>
                <c:pt idx="14">
                  <c:v>44562</c:v>
                </c:pt>
                <c:pt idx="15">
                  <c:v>44593</c:v>
                </c:pt>
                <c:pt idx="16">
                  <c:v>44621</c:v>
                </c:pt>
                <c:pt idx="17">
                  <c:v>44652</c:v>
                </c:pt>
                <c:pt idx="18">
                  <c:v>44682</c:v>
                </c:pt>
                <c:pt idx="19">
                  <c:v>44713</c:v>
                </c:pt>
                <c:pt idx="20">
                  <c:v>44743</c:v>
                </c:pt>
                <c:pt idx="21">
                  <c:v>44774</c:v>
                </c:pt>
                <c:pt idx="22">
                  <c:v>44805</c:v>
                </c:pt>
                <c:pt idx="23">
                  <c:v>44835</c:v>
                </c:pt>
                <c:pt idx="24">
                  <c:v>44866</c:v>
                </c:pt>
                <c:pt idx="25">
                  <c:v>44896</c:v>
                </c:pt>
                <c:pt idx="26">
                  <c:v>44927</c:v>
                </c:pt>
                <c:pt idx="27">
                  <c:v>44958</c:v>
                </c:pt>
                <c:pt idx="28">
                  <c:v>44986</c:v>
                </c:pt>
                <c:pt idx="29">
                  <c:v>45017</c:v>
                </c:pt>
                <c:pt idx="30">
                  <c:v>45047</c:v>
                </c:pt>
                <c:pt idx="31">
                  <c:v>45078</c:v>
                </c:pt>
                <c:pt idx="32">
                  <c:v>45108</c:v>
                </c:pt>
                <c:pt idx="33">
                  <c:v>45139</c:v>
                </c:pt>
                <c:pt idx="34">
                  <c:v>45170</c:v>
                </c:pt>
                <c:pt idx="35">
                  <c:v>45200</c:v>
                </c:pt>
                <c:pt idx="36">
                  <c:v>45231</c:v>
                </c:pt>
                <c:pt idx="37">
                  <c:v>45261</c:v>
                </c:pt>
              </c:numCache>
              <c:extLst/>
            </c:numRef>
          </c:cat>
          <c:val>
            <c:numRef>
              <c:f>('Total &amp; Private Line Chart'!$AB$4,'Total &amp; Private Line Chart'!$AB$10,'Total &amp; Private Line Chart'!$AB$12,'Total &amp; Private Line Chart'!$AB$14,'Total &amp; Private Line Chart'!$AB$16,'Total &amp; Private Line Chart'!$AB$18,'Total &amp; Private Line Chart'!$AB$20,'Total &amp; Private Line Chart'!$AB$22,'Total &amp; Private Line Chart'!$AB$24:$AB$25,'Total &amp; Private Line Chart'!$AB$28,'Total &amp; Private Line Chart'!$AB$34,'Total &amp; Private Line Chart'!$AB$40,'Total &amp; Private Line Chart'!$AB$46:$AB$70)</c:f>
              <c:numCache>
                <c:formatCode>0</c:formatCode>
                <c:ptCount val="38"/>
                <c:pt idx="0">
                  <c:v>748.1</c:v>
                </c:pt>
                <c:pt idx="1">
                  <c:v>774.9</c:v>
                </c:pt>
                <c:pt idx="2">
                  <c:v>781.9</c:v>
                </c:pt>
                <c:pt idx="3">
                  <c:v>783.8</c:v>
                </c:pt>
                <c:pt idx="4">
                  <c:v>790.2</c:v>
                </c:pt>
                <c:pt idx="5">
                  <c:v>793.9</c:v>
                </c:pt>
                <c:pt idx="6">
                  <c:v>795</c:v>
                </c:pt>
                <c:pt idx="7">
                  <c:v>799</c:v>
                </c:pt>
                <c:pt idx="8">
                  <c:v>804.5</c:v>
                </c:pt>
                <c:pt idx="9">
                  <c:v>799.8</c:v>
                </c:pt>
                <c:pt idx="10">
                  <c:v>738.7</c:v>
                </c:pt>
                <c:pt idx="11">
                  <c:v>735.9</c:v>
                </c:pt>
                <c:pt idx="12">
                  <c:v>746.5</c:v>
                </c:pt>
                <c:pt idx="13">
                  <c:v>764.2</c:v>
                </c:pt>
                <c:pt idx="14">
                  <c:v>754</c:v>
                </c:pt>
                <c:pt idx="15">
                  <c:v>757.8</c:v>
                </c:pt>
                <c:pt idx="16">
                  <c:v>759.6</c:v>
                </c:pt>
                <c:pt idx="17">
                  <c:v>766.1</c:v>
                </c:pt>
                <c:pt idx="18">
                  <c:v>761.5</c:v>
                </c:pt>
                <c:pt idx="19">
                  <c:v>764</c:v>
                </c:pt>
                <c:pt idx="20">
                  <c:v>779.4</c:v>
                </c:pt>
                <c:pt idx="21">
                  <c:v>763</c:v>
                </c:pt>
                <c:pt idx="22">
                  <c:v>768.5</c:v>
                </c:pt>
                <c:pt idx="23">
                  <c:v>774.1</c:v>
                </c:pt>
                <c:pt idx="24">
                  <c:v>777.1</c:v>
                </c:pt>
                <c:pt idx="25">
                  <c:v>772.9</c:v>
                </c:pt>
                <c:pt idx="26">
                  <c:v>762.2</c:v>
                </c:pt>
                <c:pt idx="27">
                  <c:v>765.4</c:v>
                </c:pt>
                <c:pt idx="28">
                  <c:v>769.3</c:v>
                </c:pt>
                <c:pt idx="29">
                  <c:v>770.6</c:v>
                </c:pt>
                <c:pt idx="30">
                  <c:v>773.6</c:v>
                </c:pt>
                <c:pt idx="31">
                  <c:v>777.5</c:v>
                </c:pt>
                <c:pt idx="32">
                  <c:v>785.8</c:v>
                </c:pt>
                <c:pt idx="33">
                  <c:v>773.2</c:v>
                </c:pt>
                <c:pt idx="34">
                  <c:v>781</c:v>
                </c:pt>
                <c:pt idx="35">
                  <c:v>784.2</c:v>
                </c:pt>
                <c:pt idx="36">
                  <c:v>783.7</c:v>
                </c:pt>
                <c:pt idx="37">
                  <c:v>783.1</c:v>
                </c:pt>
              </c:numCache>
              <c:extLst/>
            </c:numRef>
          </c:val>
          <c:smooth val="0"/>
          <c:extLst>
            <c:ext xmlns:c16="http://schemas.microsoft.com/office/drawing/2014/chart" uri="{C3380CC4-5D6E-409C-BE32-E72D297353CC}">
              <c16:uniqueId val="{00000001-E34A-4756-A969-6713902BC432}"/>
            </c:ext>
          </c:extLst>
        </c:ser>
        <c:dLbls>
          <c:showLegendKey val="0"/>
          <c:showVal val="0"/>
          <c:showCatName val="0"/>
          <c:showSerName val="0"/>
          <c:showPercent val="0"/>
          <c:showBubbleSize val="0"/>
        </c:dLbls>
        <c:marker val="1"/>
        <c:smooth val="0"/>
        <c:axId val="1582175296"/>
        <c:axId val="1582177792"/>
      </c:lineChart>
      <c:lineChart>
        <c:grouping val="standard"/>
        <c:varyColors val="0"/>
        <c:ser>
          <c:idx val="1"/>
          <c:order val="1"/>
          <c:tx>
            <c:strRef>
              <c:f>'Total &amp; Private Line Chart'!$AD$3</c:f>
              <c:strCache>
                <c:ptCount val="1"/>
                <c:pt idx="0">
                  <c:v>Total Private Sector Employment (in Thousand)</c:v>
                </c:pt>
              </c:strCache>
            </c:strRef>
          </c:tx>
          <c:spPr>
            <a:ln w="28575" cap="rnd">
              <a:solidFill>
                <a:srgbClr val="00A84C"/>
              </a:solidFill>
              <a:round/>
            </a:ln>
            <a:effectLst/>
          </c:spPr>
          <c:marker>
            <c:symbol val="diamond"/>
            <c:size val="7"/>
            <c:spPr>
              <a:solidFill>
                <a:srgbClr val="00B050"/>
              </a:solidFill>
              <a:ln w="9525">
                <a:solidFill>
                  <a:srgbClr val="00B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('Total &amp; Private Line Chart'!$Z$4,'Total &amp; Private Line Chart'!$Z$10,'Total &amp; Private Line Chart'!$Z$12,'Total &amp; Private Line Chart'!$Z$14,'Total &amp; Private Line Chart'!$Z$16,'Total &amp; Private Line Chart'!$Z$18,'Total &amp; Private Line Chart'!$Z$20,'Total &amp; Private Line Chart'!$Z$22,'Total &amp; Private Line Chart'!$Z$24:$Z$25,'Total &amp; Private Line Chart'!$Z$28,'Total &amp; Private Line Chart'!$Z$34,'Total &amp; Private Line Chart'!$Z$40,'Total &amp; Private Line Chart'!$Z$46:$Z$70)</c:f>
              <c:numCache>
                <c:formatCode>mmm\-yy</c:formatCode>
                <c:ptCount val="38"/>
                <c:pt idx="0">
                  <c:v>42005</c:v>
                </c:pt>
                <c:pt idx="1">
                  <c:v>42522</c:v>
                </c:pt>
                <c:pt idx="2">
                  <c:v>42705</c:v>
                </c:pt>
                <c:pt idx="3">
                  <c:v>42887</c:v>
                </c:pt>
                <c:pt idx="4">
                  <c:v>43070</c:v>
                </c:pt>
                <c:pt idx="5">
                  <c:v>43252</c:v>
                </c:pt>
                <c:pt idx="6">
                  <c:v>43435</c:v>
                </c:pt>
                <c:pt idx="7">
                  <c:v>43617</c:v>
                </c:pt>
                <c:pt idx="8">
                  <c:v>43800</c:v>
                </c:pt>
                <c:pt idx="9">
                  <c:v>43891</c:v>
                </c:pt>
                <c:pt idx="10">
                  <c:v>43983</c:v>
                </c:pt>
                <c:pt idx="11">
                  <c:v>44166</c:v>
                </c:pt>
                <c:pt idx="12">
                  <c:v>44348</c:v>
                </c:pt>
                <c:pt idx="13">
                  <c:v>44531</c:v>
                </c:pt>
                <c:pt idx="14">
                  <c:v>44562</c:v>
                </c:pt>
                <c:pt idx="15">
                  <c:v>44593</c:v>
                </c:pt>
                <c:pt idx="16">
                  <c:v>44621</c:v>
                </c:pt>
                <c:pt idx="17">
                  <c:v>44652</c:v>
                </c:pt>
                <c:pt idx="18">
                  <c:v>44682</c:v>
                </c:pt>
                <c:pt idx="19">
                  <c:v>44713</c:v>
                </c:pt>
                <c:pt idx="20">
                  <c:v>44743</c:v>
                </c:pt>
                <c:pt idx="21">
                  <c:v>44774</c:v>
                </c:pt>
                <c:pt idx="22">
                  <c:v>44805</c:v>
                </c:pt>
                <c:pt idx="23">
                  <c:v>44835</c:v>
                </c:pt>
                <c:pt idx="24">
                  <c:v>44866</c:v>
                </c:pt>
                <c:pt idx="25">
                  <c:v>44896</c:v>
                </c:pt>
                <c:pt idx="26">
                  <c:v>44927</c:v>
                </c:pt>
                <c:pt idx="27">
                  <c:v>44958</c:v>
                </c:pt>
                <c:pt idx="28">
                  <c:v>44986</c:v>
                </c:pt>
                <c:pt idx="29">
                  <c:v>45017</c:v>
                </c:pt>
                <c:pt idx="30">
                  <c:v>45047</c:v>
                </c:pt>
                <c:pt idx="31">
                  <c:v>45078</c:v>
                </c:pt>
                <c:pt idx="32">
                  <c:v>45108</c:v>
                </c:pt>
                <c:pt idx="33">
                  <c:v>45139</c:v>
                </c:pt>
                <c:pt idx="34">
                  <c:v>45170</c:v>
                </c:pt>
                <c:pt idx="35">
                  <c:v>45200</c:v>
                </c:pt>
                <c:pt idx="36">
                  <c:v>45231</c:v>
                </c:pt>
                <c:pt idx="37">
                  <c:v>45261</c:v>
                </c:pt>
              </c:numCache>
              <c:extLst/>
            </c:numRef>
          </c:cat>
          <c:val>
            <c:numRef>
              <c:f>('Total &amp; Private Line Chart'!$AD$4,'Total &amp; Private Line Chart'!$AD$10,'Total &amp; Private Line Chart'!$AD$12,'Total &amp; Private Line Chart'!$AD$14,'Total &amp; Private Line Chart'!$AD$16,'Total &amp; Private Line Chart'!$AD$18,'Total &amp; Private Line Chart'!$AD$20,'Total &amp; Private Line Chart'!$AD$22,'Total &amp; Private Line Chart'!$AD$24:$AD$25,'Total &amp; Private Line Chart'!$AD$28,'Total &amp; Private Line Chart'!$AD$34,'Total &amp; Private Line Chart'!$AD$40,'Total &amp; Private Line Chart'!$AD$46:$AD$70)</c:f>
              <c:numCache>
                <c:formatCode>0</c:formatCode>
                <c:ptCount val="38"/>
                <c:pt idx="0">
                  <c:v>512.29999999999995</c:v>
                </c:pt>
                <c:pt idx="1">
                  <c:v>534.5</c:v>
                </c:pt>
                <c:pt idx="2">
                  <c:v>540</c:v>
                </c:pt>
                <c:pt idx="3">
                  <c:v>543.20000000000005</c:v>
                </c:pt>
                <c:pt idx="4">
                  <c:v>552.20000000000005</c:v>
                </c:pt>
                <c:pt idx="5">
                  <c:v>555.4</c:v>
                </c:pt>
                <c:pt idx="6">
                  <c:v>557.79999999999995</c:v>
                </c:pt>
                <c:pt idx="7">
                  <c:v>560.79999999999995</c:v>
                </c:pt>
                <c:pt idx="8">
                  <c:v>565.1</c:v>
                </c:pt>
                <c:pt idx="9">
                  <c:v>561.20000000000005</c:v>
                </c:pt>
                <c:pt idx="10">
                  <c:v>497.3</c:v>
                </c:pt>
                <c:pt idx="11">
                  <c:v>493</c:v>
                </c:pt>
                <c:pt idx="12">
                  <c:v>505.2</c:v>
                </c:pt>
                <c:pt idx="13">
                  <c:v>523</c:v>
                </c:pt>
                <c:pt idx="14">
                  <c:v>514.6</c:v>
                </c:pt>
                <c:pt idx="15">
                  <c:v>518.79999999999995</c:v>
                </c:pt>
                <c:pt idx="16">
                  <c:v>521.29999999999995</c:v>
                </c:pt>
                <c:pt idx="17">
                  <c:v>528.79999999999995</c:v>
                </c:pt>
                <c:pt idx="18">
                  <c:v>526.1</c:v>
                </c:pt>
                <c:pt idx="19">
                  <c:v>528.9</c:v>
                </c:pt>
                <c:pt idx="20">
                  <c:v>534.1</c:v>
                </c:pt>
                <c:pt idx="21">
                  <c:v>531.70000000000005</c:v>
                </c:pt>
                <c:pt idx="22">
                  <c:v>535.6</c:v>
                </c:pt>
                <c:pt idx="23">
                  <c:v>541.20000000000005</c:v>
                </c:pt>
                <c:pt idx="24">
                  <c:v>544.5</c:v>
                </c:pt>
                <c:pt idx="25">
                  <c:v>538</c:v>
                </c:pt>
                <c:pt idx="26">
                  <c:v>529</c:v>
                </c:pt>
                <c:pt idx="27">
                  <c:v>532</c:v>
                </c:pt>
                <c:pt idx="28">
                  <c:v>536.29999999999995</c:v>
                </c:pt>
                <c:pt idx="29">
                  <c:v>537.6</c:v>
                </c:pt>
                <c:pt idx="30">
                  <c:v>540.20000000000005</c:v>
                </c:pt>
                <c:pt idx="31">
                  <c:v>543.70000000000005</c:v>
                </c:pt>
                <c:pt idx="32">
                  <c:v>542.70000000000005</c:v>
                </c:pt>
                <c:pt idx="33">
                  <c:v>541.29999999999995</c:v>
                </c:pt>
                <c:pt idx="34">
                  <c:v>547.20000000000005</c:v>
                </c:pt>
                <c:pt idx="35">
                  <c:v>550</c:v>
                </c:pt>
                <c:pt idx="36">
                  <c:v>549.1</c:v>
                </c:pt>
                <c:pt idx="37">
                  <c:v>548.79999999999995</c:v>
                </c:pt>
              </c:numCache>
              <c:extLst/>
            </c:numRef>
          </c:val>
          <c:smooth val="0"/>
          <c:extLst>
            <c:ext xmlns:c16="http://schemas.microsoft.com/office/drawing/2014/chart" uri="{C3380CC4-5D6E-409C-BE32-E72D297353CC}">
              <c16:uniqueId val="{00000002-E34A-4756-A969-6713902BC432}"/>
            </c:ext>
          </c:extLst>
        </c:ser>
        <c:dLbls>
          <c:showLegendKey val="0"/>
          <c:showVal val="0"/>
          <c:showCatName val="0"/>
          <c:showSerName val="0"/>
          <c:showPercent val="0"/>
          <c:showBubbleSize val="0"/>
        </c:dLbls>
        <c:marker val="1"/>
        <c:smooth val="0"/>
        <c:axId val="1119680512"/>
        <c:axId val="1119668448"/>
      </c:lineChart>
      <c:catAx>
        <c:axId val="1582175296"/>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1582177792"/>
        <c:crosses val="autoZero"/>
        <c:auto val="0"/>
        <c:lblAlgn val="ctr"/>
        <c:lblOffset val="100"/>
        <c:noMultiLvlLbl val="0"/>
      </c:catAx>
      <c:valAx>
        <c:axId val="1582177792"/>
        <c:scaling>
          <c:orientation val="minMax"/>
          <c:max val="830"/>
          <c:min val="670"/>
        </c:scaling>
        <c:delete val="0"/>
        <c:axPos val="l"/>
        <c:majorGridlines>
          <c:spPr>
            <a:ln w="9525" cap="flat" cmpd="sng" algn="ctr">
              <a:solidFill>
                <a:schemeClr val="tx1"/>
              </a:solidFill>
              <a:round/>
            </a:ln>
            <a:effectLst/>
          </c:spPr>
        </c:majorGridlines>
        <c:title>
          <c:tx>
            <c:rich>
              <a:bodyPr rot="5400000" spcFirstLastPara="1" vertOverflow="ellipsis" wrap="square" anchor="ctr" anchorCtr="1"/>
              <a:lstStyle/>
              <a:p>
                <a:pPr>
                  <a:defRPr sz="1050" b="1" i="0" u="none" strike="noStrike" kern="1200" baseline="0">
                    <a:solidFill>
                      <a:sysClr val="windowText" lastClr="000000"/>
                    </a:solidFill>
                    <a:latin typeface="+mn-lt"/>
                    <a:ea typeface="+mn-ea"/>
                    <a:cs typeface="+mn-cs"/>
                  </a:defRPr>
                </a:pPr>
                <a:r>
                  <a:rPr lang="en-US" sz="1050" b="1">
                    <a:solidFill>
                      <a:sysClr val="windowText" lastClr="000000"/>
                    </a:solidFill>
                  </a:rPr>
                  <a:t>Total Employment</a:t>
                </a:r>
              </a:p>
            </c:rich>
          </c:tx>
          <c:layout>
            <c:manualLayout>
              <c:xMode val="edge"/>
              <c:yMode val="edge"/>
              <c:x val="6.9868989226788691E-3"/>
              <c:y val="0.40112394628718961"/>
            </c:manualLayout>
          </c:layout>
          <c:overlay val="0"/>
          <c:spPr>
            <a:solidFill>
              <a:srgbClr val="C00000"/>
            </a:solidFill>
            <a:ln>
              <a:noFill/>
            </a:ln>
            <a:effectLst/>
          </c:spPr>
          <c:txPr>
            <a:bodyPr rot="5400000" spcFirstLastPara="1" vertOverflow="ellipsis" wrap="square" anchor="ctr" anchorCtr="1"/>
            <a:lstStyle/>
            <a:p>
              <a:pPr>
                <a:defRPr sz="105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82175296"/>
        <c:crosses val="autoZero"/>
        <c:crossBetween val="between"/>
      </c:valAx>
      <c:valAx>
        <c:axId val="1119668448"/>
        <c:scaling>
          <c:orientation val="minMax"/>
          <c:max val="720"/>
          <c:min val="400"/>
        </c:scaling>
        <c:delete val="0"/>
        <c:axPos val="r"/>
        <c:title>
          <c:tx>
            <c:rich>
              <a:bodyPr rot="5400000" spcFirstLastPara="1" vertOverflow="ellipsis" wrap="square" anchor="ctr" anchorCtr="1"/>
              <a:lstStyle/>
              <a:p>
                <a:pPr>
                  <a:defRPr sz="1000" b="1" i="0" u="none" strike="noStrike" kern="1200" baseline="0">
                    <a:solidFill>
                      <a:sysClr val="windowText" lastClr="000000"/>
                    </a:solidFill>
                    <a:latin typeface="+mn-lt"/>
                    <a:ea typeface="+mn-ea"/>
                    <a:cs typeface="+mn-cs"/>
                  </a:defRPr>
                </a:pPr>
                <a:r>
                  <a:rPr lang="en-US" sz="1000" b="1">
                    <a:solidFill>
                      <a:sysClr val="windowText" lastClr="000000"/>
                    </a:solidFill>
                  </a:rPr>
                  <a:t>Private Sector Employment</a:t>
                </a:r>
              </a:p>
            </c:rich>
          </c:tx>
          <c:layout>
            <c:manualLayout>
              <c:xMode val="edge"/>
              <c:yMode val="edge"/>
              <c:x val="0.97481222938374268"/>
              <c:y val="0.29948890083555513"/>
            </c:manualLayout>
          </c:layout>
          <c:overlay val="0"/>
          <c:spPr>
            <a:solidFill>
              <a:srgbClr val="00B050"/>
            </a:solidFill>
            <a:ln>
              <a:noFill/>
            </a:ln>
            <a:effectLst/>
          </c:spPr>
          <c:txPr>
            <a:bodyPr rot="5400000" spcFirstLastPara="1" vertOverflow="ellipsis" wrap="square" anchor="ctr" anchorCtr="1"/>
            <a:lstStyle/>
            <a:p>
              <a:pPr>
                <a:defRPr sz="1000" b="1" i="0" u="none" strike="noStrike" kern="1200" baseline="0">
                  <a:solidFill>
                    <a:sysClr val="windowText" lastClr="000000"/>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9680512"/>
        <c:crosses val="max"/>
        <c:crossBetween val="between"/>
      </c:valAx>
      <c:dateAx>
        <c:axId val="1119680512"/>
        <c:scaling>
          <c:orientation val="minMax"/>
        </c:scaling>
        <c:delete val="1"/>
        <c:axPos val="b"/>
        <c:numFmt formatCode="mmm\-yy" sourceLinked="1"/>
        <c:majorTickMark val="out"/>
        <c:minorTickMark val="none"/>
        <c:tickLblPos val="nextTo"/>
        <c:crossAx val="1119668448"/>
        <c:crosses val="autoZero"/>
        <c:auto val="1"/>
        <c:lblOffset val="100"/>
        <c:baseTimeUnit val="months"/>
        <c:majorUnit val="1"/>
        <c:minorUnit val="1"/>
      </c:date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t>The District's Labor Force (Jan. 2015- Dec.</a:t>
            </a:r>
            <a:r>
              <a:rPr lang="en-US" b="1" baseline="0"/>
              <a:t> </a:t>
            </a:r>
            <a:r>
              <a:rPr lang="en-US" b="1"/>
              <a:t>23) (In Thousands)  </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1"/>
          <c:order val="1"/>
          <c:tx>
            <c:strRef>
              <c:f>'DC Resident Employment'!$H$112</c:f>
              <c:strCache>
                <c:ptCount val="1"/>
                <c:pt idx="0">
                  <c:v>COVID</c:v>
                </c:pt>
              </c:strCache>
            </c:strRef>
          </c:tx>
          <c:spPr>
            <a:solidFill>
              <a:schemeClr val="bg1">
                <a:lumMod val="75000"/>
              </a:schemeClr>
            </a:solidFill>
            <a:ln>
              <a:noFill/>
            </a:ln>
            <a:effectLst/>
          </c:spPr>
          <c:invertIfNegative val="0"/>
          <c:cat>
            <c:numRef>
              <c:f>('DC Resident Employment'!$A$114,'DC Resident Employment'!$A$119,'DC Resident Employment'!$A$125,'DC Resident Employment'!$A$131,'DC Resident Employment'!$A$137,'DC Resident Employment'!$A$143,'DC Resident Employment'!$A$149,'DC Resident Employment'!$A$155,'DC Resident Employment'!$A$161,'DC Resident Employment'!$A$167,'DC Resident Employment'!$A$173,'DC Resident Employment'!$A$176,'DC Resident Employment'!$A$179,'DC Resident Employment'!$A$185,'DC Resident Employment'!$A$191,'DC Resident Employment'!$A$197:$A$221)</c:f>
              <c:numCache>
                <c:formatCode>mmm\-yy</c:formatCode>
                <c:ptCount val="40"/>
                <c:pt idx="0">
                  <c:v>42005</c:v>
                </c:pt>
                <c:pt idx="1">
                  <c:v>42156</c:v>
                </c:pt>
                <c:pt idx="2">
                  <c:v>42339</c:v>
                </c:pt>
                <c:pt idx="3">
                  <c:v>42522</c:v>
                </c:pt>
                <c:pt idx="4">
                  <c:v>42705</c:v>
                </c:pt>
                <c:pt idx="5">
                  <c:v>42887</c:v>
                </c:pt>
                <c:pt idx="6">
                  <c:v>43070</c:v>
                </c:pt>
                <c:pt idx="7">
                  <c:v>43252</c:v>
                </c:pt>
                <c:pt idx="8">
                  <c:v>43435</c:v>
                </c:pt>
                <c:pt idx="9">
                  <c:v>43617</c:v>
                </c:pt>
                <c:pt idx="10">
                  <c:v>43800</c:v>
                </c:pt>
                <c:pt idx="11">
                  <c:v>43891</c:v>
                </c:pt>
                <c:pt idx="12">
                  <c:v>43983</c:v>
                </c:pt>
                <c:pt idx="13">
                  <c:v>44166</c:v>
                </c:pt>
                <c:pt idx="14">
                  <c:v>44348</c:v>
                </c:pt>
                <c:pt idx="15">
                  <c:v>44531</c:v>
                </c:pt>
                <c:pt idx="16">
                  <c:v>44562</c:v>
                </c:pt>
                <c:pt idx="17">
                  <c:v>44593</c:v>
                </c:pt>
                <c:pt idx="18">
                  <c:v>44621</c:v>
                </c:pt>
                <c:pt idx="19">
                  <c:v>44652</c:v>
                </c:pt>
                <c:pt idx="20">
                  <c:v>44682</c:v>
                </c:pt>
                <c:pt idx="21">
                  <c:v>44713</c:v>
                </c:pt>
                <c:pt idx="22">
                  <c:v>44743</c:v>
                </c:pt>
                <c:pt idx="23">
                  <c:v>44774</c:v>
                </c:pt>
                <c:pt idx="24">
                  <c:v>44805</c:v>
                </c:pt>
                <c:pt idx="25">
                  <c:v>44835</c:v>
                </c:pt>
                <c:pt idx="26">
                  <c:v>44866</c:v>
                </c:pt>
                <c:pt idx="27">
                  <c:v>44896</c:v>
                </c:pt>
                <c:pt idx="28">
                  <c:v>44927</c:v>
                </c:pt>
                <c:pt idx="29">
                  <c:v>44958</c:v>
                </c:pt>
                <c:pt idx="30">
                  <c:v>44986</c:v>
                </c:pt>
                <c:pt idx="31">
                  <c:v>45017</c:v>
                </c:pt>
                <c:pt idx="32">
                  <c:v>45047</c:v>
                </c:pt>
                <c:pt idx="33">
                  <c:v>45078</c:v>
                </c:pt>
                <c:pt idx="34">
                  <c:v>45108</c:v>
                </c:pt>
                <c:pt idx="35">
                  <c:v>45139</c:v>
                </c:pt>
                <c:pt idx="36">
                  <c:v>45170</c:v>
                </c:pt>
                <c:pt idx="37">
                  <c:v>45200</c:v>
                </c:pt>
                <c:pt idx="38">
                  <c:v>45231</c:v>
                </c:pt>
                <c:pt idx="39">
                  <c:v>45261</c:v>
                </c:pt>
              </c:numCache>
              <c:extLst/>
            </c:numRef>
          </c:cat>
          <c:val>
            <c:numRef>
              <c:f>('DC Resident Employment'!$H$114,'DC Resident Employment'!$H$119,'DC Resident Employment'!$H$125,'DC Resident Employment'!$H$131,'DC Resident Employment'!$H$137,'DC Resident Employment'!$H$143,'DC Resident Employment'!$H$149,'DC Resident Employment'!$H$155,'DC Resident Employment'!$H$161,'DC Resident Employment'!$H$167,'DC Resident Employment'!$H$173,'DC Resident Employment'!$H$176,'DC Resident Employment'!$H$179,'DC Resident Employment'!$H$185,'DC Resident Employment'!$H$191,'DC Resident Employment'!$H$197:$H$221)</c:f>
              <c:numCache>
                <c:formatCode>General</c:formatCode>
                <c:ptCount val="40"/>
                <c:pt idx="11">
                  <c:v>410</c:v>
                </c:pt>
                <c:pt idx="12">
                  <c:v>410</c:v>
                </c:pt>
                <c:pt idx="13">
                  <c:v>410</c:v>
                </c:pt>
                <c:pt idx="14">
                  <c:v>410</c:v>
                </c:pt>
                <c:pt idx="15">
                  <c:v>410</c:v>
                </c:pt>
                <c:pt idx="16">
                  <c:v>410</c:v>
                </c:pt>
                <c:pt idx="17">
                  <c:v>410</c:v>
                </c:pt>
                <c:pt idx="18">
                  <c:v>410</c:v>
                </c:pt>
                <c:pt idx="19">
                  <c:v>410</c:v>
                </c:pt>
                <c:pt idx="20">
                  <c:v>410</c:v>
                </c:pt>
                <c:pt idx="21">
                  <c:v>410</c:v>
                </c:pt>
                <c:pt idx="22">
                  <c:v>410</c:v>
                </c:pt>
                <c:pt idx="23">
                  <c:v>410</c:v>
                </c:pt>
                <c:pt idx="24">
                  <c:v>410</c:v>
                </c:pt>
                <c:pt idx="25">
                  <c:v>410</c:v>
                </c:pt>
                <c:pt idx="26">
                  <c:v>410</c:v>
                </c:pt>
                <c:pt idx="27">
                  <c:v>410</c:v>
                </c:pt>
                <c:pt idx="28">
                  <c:v>410</c:v>
                </c:pt>
                <c:pt idx="29">
                  <c:v>410</c:v>
                </c:pt>
                <c:pt idx="30">
                  <c:v>410</c:v>
                </c:pt>
                <c:pt idx="31">
                  <c:v>410</c:v>
                </c:pt>
                <c:pt idx="32">
                  <c:v>410</c:v>
                </c:pt>
                <c:pt idx="33">
                  <c:v>410</c:v>
                </c:pt>
                <c:pt idx="34">
                  <c:v>410</c:v>
                </c:pt>
                <c:pt idx="35">
                  <c:v>410</c:v>
                </c:pt>
                <c:pt idx="36">
                  <c:v>410</c:v>
                </c:pt>
                <c:pt idx="37">
                  <c:v>410</c:v>
                </c:pt>
                <c:pt idx="38">
                  <c:v>410</c:v>
                </c:pt>
                <c:pt idx="39">
                  <c:v>410</c:v>
                </c:pt>
              </c:numCache>
              <c:extLst/>
            </c:numRef>
          </c:val>
          <c:extLst>
            <c:ext xmlns:c16="http://schemas.microsoft.com/office/drawing/2014/chart" uri="{C3380CC4-5D6E-409C-BE32-E72D297353CC}">
              <c16:uniqueId val="{00000000-7CE0-4886-89F0-9EFE2D12A5AF}"/>
            </c:ext>
          </c:extLst>
        </c:ser>
        <c:dLbls>
          <c:showLegendKey val="0"/>
          <c:showVal val="0"/>
          <c:showCatName val="0"/>
          <c:showSerName val="0"/>
          <c:showPercent val="0"/>
          <c:showBubbleSize val="0"/>
        </c:dLbls>
        <c:gapWidth val="0"/>
        <c:axId val="1582192768"/>
        <c:axId val="1582216480"/>
      </c:barChart>
      <c:lineChart>
        <c:grouping val="standard"/>
        <c:varyColors val="0"/>
        <c:ser>
          <c:idx val="0"/>
          <c:order val="0"/>
          <c:tx>
            <c:strRef>
              <c:f>'DC Resident Employment'!$D$1</c:f>
              <c:strCache>
                <c:ptCount val="1"/>
                <c:pt idx="0">
                  <c:v>Labor Force</c:v>
                </c:pt>
              </c:strCache>
            </c:strRef>
          </c:tx>
          <c:spPr>
            <a:ln w="28575" cap="rnd">
              <a:solidFill>
                <a:schemeClr val="accent2">
                  <a:lumMod val="75000"/>
                </a:schemeClr>
              </a:solidFill>
              <a:round/>
            </a:ln>
            <a:effectLst/>
          </c:spPr>
          <c:marker>
            <c:symbol val="diamond"/>
            <c:size val="7"/>
            <c:spPr>
              <a:solidFill>
                <a:schemeClr val="accent2">
                  <a:lumMod val="75000"/>
                </a:schemeClr>
              </a:solidFill>
              <a:ln w="9525">
                <a:solidFill>
                  <a:schemeClr val="accent2">
                    <a:lumMod val="75000"/>
                  </a:schemeClr>
                </a:solidFill>
              </a:ln>
              <a:effectLst/>
            </c:spPr>
          </c:marker>
          <c:dLbls>
            <c:dLbl>
              <c:idx val="0"/>
              <c:layout>
                <c:manualLayout>
                  <c:x val="-1.972062448644207E-2"/>
                  <c:y val="4.7975989339508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CE0-4886-89F0-9EFE2D12A5AF}"/>
                </c:ext>
              </c:extLst>
            </c:dLbl>
            <c:dLbl>
              <c:idx val="1"/>
              <c:layout>
                <c:manualLayout>
                  <c:x val="-3.286770747740346E-2"/>
                  <c:y val="-5.19739884511342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CE0-4886-89F0-9EFE2D12A5AF}"/>
                </c:ext>
              </c:extLst>
            </c:dLbl>
            <c:dLbl>
              <c:idx val="2"/>
              <c:layout>
                <c:manualLayout>
                  <c:x val="-2.1911804984935654E-2"/>
                  <c:y val="-3.5981992004631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CE0-4886-89F0-9EFE2D12A5AF}"/>
                </c:ext>
              </c:extLst>
            </c:dLbl>
            <c:dLbl>
              <c:idx val="3"/>
              <c:layout>
                <c:manualLayout>
                  <c:x val="-2.5198575732676001E-2"/>
                  <c:y val="-5.19739884511342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CE0-4886-89F0-9EFE2D12A5AF}"/>
                </c:ext>
              </c:extLst>
            </c:dLbl>
            <c:dLbl>
              <c:idx val="4"/>
              <c:layout>
                <c:manualLayout>
                  <c:x val="-1.5338263489454943E-2"/>
                  <c:y val="-4.7975989339508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CE0-4886-89F0-9EFE2D12A5AF}"/>
                </c:ext>
              </c:extLst>
            </c:dLbl>
            <c:dLbl>
              <c:idx val="5"/>
              <c:layout>
                <c:manualLayout>
                  <c:x val="-1.5338263489454985E-2"/>
                  <c:y val="-5.9969986674385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CE0-4886-89F0-9EFE2D12A5AF}"/>
                </c:ext>
              </c:extLst>
            </c:dLbl>
            <c:dLbl>
              <c:idx val="6"/>
              <c:layout>
                <c:manualLayout>
                  <c:x val="-2.3007395234182416E-2"/>
                  <c:y val="-4.7975989339508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CE0-4886-89F0-9EFE2D12A5AF}"/>
                </c:ext>
              </c:extLst>
            </c:dLbl>
            <c:dLbl>
              <c:idx val="7"/>
              <c:layout>
                <c:manualLayout>
                  <c:x val="-2.1911804984935675E-2"/>
                  <c:y val="-4.7975989339508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CE0-4886-89F0-9EFE2D12A5AF}"/>
                </c:ext>
              </c:extLst>
            </c:dLbl>
            <c:dLbl>
              <c:idx val="8"/>
              <c:layout>
                <c:manualLayout>
                  <c:x val="-2.4102985483429196E-2"/>
                  <c:y val="-3.5981992004631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CE0-4886-89F0-9EFE2D12A5AF}"/>
                </c:ext>
              </c:extLst>
            </c:dLbl>
            <c:dLbl>
              <c:idx val="9"/>
              <c:layout>
                <c:manualLayout>
                  <c:x val="-2.9580936729663186E-2"/>
                  <c:y val="-4.3977990227882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CE0-4886-89F0-9EFE2D12A5AF}"/>
                </c:ext>
              </c:extLst>
            </c:dLbl>
            <c:dLbl>
              <c:idx val="10"/>
              <c:layout>
                <c:manualLayout>
                  <c:x val="-2.001388888888889E-2"/>
                  <c:y val="-3.6835208098987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CE0-4886-89F0-9EFE2D12A5AF}"/>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CE0-4886-89F0-9EFE2D12A5AF}"/>
                </c:ext>
              </c:extLst>
            </c:dLbl>
            <c:dLbl>
              <c:idx val="12"/>
              <c:layout>
                <c:manualLayout>
                  <c:x val="-1.2051492741714598E-2"/>
                  <c:y val="-9.19539795673913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CE0-4886-89F0-9EFE2D12A5AF}"/>
                </c:ext>
              </c:extLst>
            </c:dLbl>
            <c:dLbl>
              <c:idx val="13"/>
              <c:layout>
                <c:manualLayout>
                  <c:x val="-1.972062448644207E-2"/>
                  <c:y val="-7.19639840092628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CE0-4886-89F0-9EFE2D12A5AF}"/>
                </c:ext>
              </c:extLst>
            </c:dLbl>
            <c:dLbl>
              <c:idx val="14"/>
              <c:layout>
                <c:manualLayout>
                  <c:x val="-1.314708299096138E-2"/>
                  <c:y val="-7.1963984009262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CE0-4886-89F0-9EFE2D12A5AF}"/>
                </c:ext>
              </c:extLst>
            </c:dLbl>
            <c:dLbl>
              <c:idx val="15"/>
              <c:layout>
                <c:manualLayout>
                  <c:x val="-1.972062448644215E-2"/>
                  <c:y val="-9.19539795673913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CE0-4886-89F0-9EFE2D12A5AF}"/>
                </c:ext>
              </c:extLst>
            </c:dLbl>
            <c:dLbl>
              <c:idx val="16"/>
              <c:layout>
                <c:manualLayout>
                  <c:x val="-1.7529443987948506E-2"/>
                  <c:y val="-0.107945976013894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CE0-4886-89F0-9EFE2D12A5AF}"/>
                </c:ext>
              </c:extLst>
            </c:dLbl>
            <c:dLbl>
              <c:idx val="17"/>
              <c:layout>
                <c:manualLayout>
                  <c:x val="-1.972062448644215E-2"/>
                  <c:y val="-7.1963984009262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CE0-4886-89F0-9EFE2D12A5AF}"/>
                </c:ext>
              </c:extLst>
            </c:dLbl>
            <c:dLbl>
              <c:idx val="18"/>
              <c:layout>
                <c:manualLayout>
                  <c:x val="-1.31470829909613E-2"/>
                  <c:y val="-7.5961983120888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CE0-4886-89F0-9EFE2D12A5AF}"/>
                </c:ext>
              </c:extLst>
            </c:dLbl>
            <c:dLbl>
              <c:idx val="19"/>
              <c:layout>
                <c:manualLayout>
                  <c:x val="-1.9720624486442233E-2"/>
                  <c:y val="-9.5951978679017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CE0-4886-89F0-9EFE2D12A5AF}"/>
                </c:ext>
              </c:extLst>
            </c:dLbl>
            <c:dLbl>
              <c:idx val="20"/>
              <c:layout>
                <c:manualLayout>
                  <c:x val="-2.519857573267598E-2"/>
                  <c:y val="-9.9949977790642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7CE0-4886-89F0-9EFE2D12A5AF}"/>
                </c:ext>
              </c:extLst>
            </c:dLbl>
            <c:dLbl>
              <c:idx val="21"/>
              <c:layout>
                <c:manualLayout>
                  <c:x val="-2.0816214735688853E-2"/>
                  <c:y val="-0.119939973348771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7CE0-4886-89F0-9EFE2D12A5AF}"/>
                </c:ext>
              </c:extLst>
            </c:dLbl>
            <c:dLbl>
              <c:idx val="22"/>
              <c:layout>
                <c:manualLayout>
                  <c:x val="-1.314708299096138E-2"/>
                  <c:y val="-6.79659848976370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7CE0-4886-89F0-9EFE2D12A5AF}"/>
                </c:ext>
              </c:extLst>
            </c:dLbl>
            <c:dLbl>
              <c:idx val="23"/>
              <c:layout>
                <c:manualLayout>
                  <c:x val="-1.4242673240208161E-2"/>
                  <c:y val="-8.7955980455765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7CE0-4886-89F0-9EFE2D12A5AF}"/>
                </c:ext>
              </c:extLst>
            </c:dLbl>
            <c:dLbl>
              <c:idx val="24"/>
              <c:layout>
                <c:manualLayout>
                  <c:x val="-9.8603122432211962E-3"/>
                  <c:y val="-6.39679857860114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7CE0-4886-89F0-9EFE2D12A5AF}"/>
                </c:ext>
              </c:extLst>
            </c:dLbl>
            <c:dLbl>
              <c:idx val="25"/>
              <c:layout>
                <c:manualLayout>
                  <c:x val="-6.5735414954806899E-3"/>
                  <c:y val="-6.79659848976371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7CE0-4886-89F0-9EFE2D12A5AF}"/>
                </c:ext>
              </c:extLst>
            </c:dLbl>
            <c:dLbl>
              <c:idx val="26"/>
              <c:layout>
                <c:manualLayout>
                  <c:x val="-1.6433853738701727E-2"/>
                  <c:y val="-3.5981992004631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7CE0-4886-89F0-9EFE2D12A5AF}"/>
                </c:ext>
              </c:extLst>
            </c:dLbl>
            <c:dLbl>
              <c:idx val="27"/>
              <c:layout>
                <c:manualLayout>
                  <c:x val="-1.7815037987948652E-2"/>
                  <c:y val="-3.72477831377363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7CE0-4886-89F0-9EFE2D12A5AF}"/>
                </c:ext>
              </c:extLst>
            </c:dLbl>
            <c:dLbl>
              <c:idx val="28"/>
              <c:layout>
                <c:manualLayout>
                  <c:x val="-8.3835472884464246E-3"/>
                  <c:y val="-5.3802353421174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7CE0-4886-89F0-9EFE2D12A5AF}"/>
                </c:ext>
              </c:extLst>
            </c:dLbl>
            <c:dLbl>
              <c:idx val="29"/>
              <c:layout>
                <c:manualLayout>
                  <c:x val="-4.1917736442232123E-3"/>
                  <c:y val="-3.31091405668767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7CE0-4886-89F0-9EFE2D12A5AF}"/>
                </c:ext>
              </c:extLst>
            </c:dLbl>
            <c:dLbl>
              <c:idx val="30"/>
              <c:layout>
                <c:manualLayout>
                  <c:x val="-1.0955902492467817E-2"/>
                  <c:y val="-9.5951978679017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7CE0-4886-89F0-9EFE2D12A5AF}"/>
                </c:ext>
              </c:extLst>
            </c:dLbl>
            <c:dLbl>
              <c:idx val="3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7CE0-4886-89F0-9EFE2D12A5AF}"/>
                </c:ext>
              </c:extLst>
            </c:dLbl>
            <c:dLbl>
              <c:idx val="32"/>
              <c:layout>
                <c:manualLayout>
                  <c:x val="-1.5338263489454943E-2"/>
                  <c:y val="-0.119939973348771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7CE0-4886-89F0-9EFE2D12A5AF}"/>
                </c:ext>
              </c:extLst>
            </c:dLbl>
            <c:dLbl>
              <c:idx val="33"/>
              <c:layout>
                <c:manualLayout>
                  <c:x val="-9.8603122432210349E-3"/>
                  <c:y val="-8.7955980455765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7CE0-4886-89F0-9EFE2D12A5AF}"/>
                </c:ext>
              </c:extLst>
            </c:dLbl>
            <c:dLbl>
              <c:idx val="34"/>
              <c:layout>
                <c:manualLayout>
                  <c:x val="-9.4019326194828938E-3"/>
                  <c:y val="-5.42797137871130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7CE0-4886-89F0-9EFE2D12A5AF}"/>
                </c:ext>
              </c:extLst>
            </c:dLbl>
            <c:dLbl>
              <c:idx val="35"/>
              <c:layout>
                <c:manualLayout>
                  <c:x val="-1.089102194746737E-3"/>
                  <c:y val="-5.19739884511342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7CE0-4886-89F0-9EFE2D12A5AF}"/>
                </c:ext>
              </c:extLst>
            </c:dLbl>
            <c:dLbl>
              <c:idx val="3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7CE0-4886-89F0-9EFE2D12A5AF}"/>
                </c:ext>
              </c:extLst>
            </c:dLbl>
            <c:dLbl>
              <c:idx val="3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7CE0-4886-89F0-9EFE2D12A5AF}"/>
                </c:ext>
              </c:extLst>
            </c:dLbl>
            <c:dLbl>
              <c:idx val="3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7CE0-4886-89F0-9EFE2D12A5AF}"/>
                </c:ext>
              </c:extLst>
            </c:dLbl>
            <c:dLbl>
              <c:idx val="39"/>
              <c:layout>
                <c:manualLayout>
                  <c:x val="-1.0013231657770134E-2"/>
                  <c:y val="-3.17460317460317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7CE0-4886-89F0-9EFE2D12A5A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numRef>
              <c:f>('DC Resident Employment'!$A$114,'DC Resident Employment'!$A$119,'DC Resident Employment'!$A$125,'DC Resident Employment'!$A$131,'DC Resident Employment'!$A$137,'DC Resident Employment'!$A$143,'DC Resident Employment'!$A$149,'DC Resident Employment'!$A$155,'DC Resident Employment'!$A$161,'DC Resident Employment'!$A$167,'DC Resident Employment'!$A$173,'DC Resident Employment'!$A$176,'DC Resident Employment'!$A$179,'DC Resident Employment'!$A$185,'DC Resident Employment'!$A$191,'DC Resident Employment'!$A$197:$A$221)</c:f>
              <c:numCache>
                <c:formatCode>mmm\-yy</c:formatCode>
                <c:ptCount val="40"/>
                <c:pt idx="0">
                  <c:v>42005</c:v>
                </c:pt>
                <c:pt idx="1">
                  <c:v>42156</c:v>
                </c:pt>
                <c:pt idx="2">
                  <c:v>42339</c:v>
                </c:pt>
                <c:pt idx="3">
                  <c:v>42522</c:v>
                </c:pt>
                <c:pt idx="4">
                  <c:v>42705</c:v>
                </c:pt>
                <c:pt idx="5">
                  <c:v>42887</c:v>
                </c:pt>
                <c:pt idx="6">
                  <c:v>43070</c:v>
                </c:pt>
                <c:pt idx="7">
                  <c:v>43252</c:v>
                </c:pt>
                <c:pt idx="8">
                  <c:v>43435</c:v>
                </c:pt>
                <c:pt idx="9">
                  <c:v>43617</c:v>
                </c:pt>
                <c:pt idx="10">
                  <c:v>43800</c:v>
                </c:pt>
                <c:pt idx="11">
                  <c:v>43891</c:v>
                </c:pt>
                <c:pt idx="12">
                  <c:v>43983</c:v>
                </c:pt>
                <c:pt idx="13">
                  <c:v>44166</c:v>
                </c:pt>
                <c:pt idx="14">
                  <c:v>44348</c:v>
                </c:pt>
                <c:pt idx="15">
                  <c:v>44531</c:v>
                </c:pt>
                <c:pt idx="16">
                  <c:v>44562</c:v>
                </c:pt>
                <c:pt idx="17">
                  <c:v>44593</c:v>
                </c:pt>
                <c:pt idx="18">
                  <c:v>44621</c:v>
                </c:pt>
                <c:pt idx="19">
                  <c:v>44652</c:v>
                </c:pt>
                <c:pt idx="20">
                  <c:v>44682</c:v>
                </c:pt>
                <c:pt idx="21">
                  <c:v>44713</c:v>
                </c:pt>
                <c:pt idx="22">
                  <c:v>44743</c:v>
                </c:pt>
                <c:pt idx="23">
                  <c:v>44774</c:v>
                </c:pt>
                <c:pt idx="24">
                  <c:v>44805</c:v>
                </c:pt>
                <c:pt idx="25">
                  <c:v>44835</c:v>
                </c:pt>
                <c:pt idx="26">
                  <c:v>44866</c:v>
                </c:pt>
                <c:pt idx="27">
                  <c:v>44896</c:v>
                </c:pt>
                <c:pt idx="28">
                  <c:v>44927</c:v>
                </c:pt>
                <c:pt idx="29">
                  <c:v>44958</c:v>
                </c:pt>
                <c:pt idx="30">
                  <c:v>44986</c:v>
                </c:pt>
                <c:pt idx="31">
                  <c:v>45017</c:v>
                </c:pt>
                <c:pt idx="32">
                  <c:v>45047</c:v>
                </c:pt>
                <c:pt idx="33">
                  <c:v>45078</c:v>
                </c:pt>
                <c:pt idx="34">
                  <c:v>45108</c:v>
                </c:pt>
                <c:pt idx="35">
                  <c:v>45139</c:v>
                </c:pt>
                <c:pt idx="36">
                  <c:v>45170</c:v>
                </c:pt>
                <c:pt idx="37">
                  <c:v>45200</c:v>
                </c:pt>
                <c:pt idx="38">
                  <c:v>45231</c:v>
                </c:pt>
                <c:pt idx="39">
                  <c:v>45261</c:v>
                </c:pt>
              </c:numCache>
              <c:extLst/>
            </c:numRef>
          </c:cat>
          <c:val>
            <c:numRef>
              <c:f>('DC Resident Employment'!$D$114,'DC Resident Employment'!$D$119,'DC Resident Employment'!$D$125,'DC Resident Employment'!$D$131,'DC Resident Employment'!$D$137,'DC Resident Employment'!$D$143,'DC Resident Employment'!$D$149,'DC Resident Employment'!$D$155,'DC Resident Employment'!$D$161,'DC Resident Employment'!$D$167,'DC Resident Employment'!$D$173,'DC Resident Employment'!$D$176,'DC Resident Employment'!$D$179,'DC Resident Employment'!$D$185,'DC Resident Employment'!$D$191,'DC Resident Employment'!$D$197:$D$221)</c:f>
              <c:numCache>
                <c:formatCode>#,##0.0</c:formatCode>
                <c:ptCount val="40"/>
                <c:pt idx="0">
                  <c:v>385.7</c:v>
                </c:pt>
                <c:pt idx="1">
                  <c:v>388</c:v>
                </c:pt>
                <c:pt idx="2">
                  <c:v>391.9</c:v>
                </c:pt>
                <c:pt idx="3">
                  <c:v>394.5</c:v>
                </c:pt>
                <c:pt idx="4">
                  <c:v>398.7</c:v>
                </c:pt>
                <c:pt idx="5">
                  <c:v>393.9</c:v>
                </c:pt>
                <c:pt idx="6">
                  <c:v>394.8</c:v>
                </c:pt>
                <c:pt idx="7">
                  <c:v>396.23500000000001</c:v>
                </c:pt>
                <c:pt idx="8">
                  <c:v>395.65600000000001</c:v>
                </c:pt>
                <c:pt idx="9">
                  <c:v>400.51299999999998</c:v>
                </c:pt>
                <c:pt idx="10">
                  <c:v>402.39600000000002</c:v>
                </c:pt>
                <c:pt idx="11">
                  <c:v>402.05900000000003</c:v>
                </c:pt>
                <c:pt idx="12">
                  <c:v>378.70800000000003</c:v>
                </c:pt>
                <c:pt idx="13">
                  <c:v>376.25200000000001</c:v>
                </c:pt>
                <c:pt idx="14">
                  <c:v>379.74700000000001</c:v>
                </c:pt>
                <c:pt idx="15">
                  <c:v>380.33300000000003</c:v>
                </c:pt>
                <c:pt idx="16">
                  <c:v>383.68099999999998</c:v>
                </c:pt>
                <c:pt idx="17">
                  <c:v>385.69099999999997</c:v>
                </c:pt>
                <c:pt idx="18">
                  <c:v>387.61900000000003</c:v>
                </c:pt>
                <c:pt idx="19">
                  <c:v>389.33600000000001</c:v>
                </c:pt>
                <c:pt idx="20">
                  <c:v>390.80200000000002</c:v>
                </c:pt>
                <c:pt idx="21">
                  <c:v>391.459</c:v>
                </c:pt>
                <c:pt idx="22">
                  <c:v>391.27199999999999</c:v>
                </c:pt>
                <c:pt idx="23">
                  <c:v>390.93799999999999</c:v>
                </c:pt>
                <c:pt idx="24">
                  <c:v>388.99099999999999</c:v>
                </c:pt>
                <c:pt idx="25">
                  <c:v>387.81200000000001</c:v>
                </c:pt>
                <c:pt idx="26">
                  <c:v>387.87900000000002</c:v>
                </c:pt>
                <c:pt idx="27">
                  <c:v>388.214</c:v>
                </c:pt>
                <c:pt idx="28">
                  <c:v>389.16800000000001</c:v>
                </c:pt>
                <c:pt idx="29">
                  <c:v>389.68799999999999</c:v>
                </c:pt>
                <c:pt idx="30">
                  <c:v>390.48500000000001</c:v>
                </c:pt>
                <c:pt idx="31">
                  <c:v>390.815</c:v>
                </c:pt>
                <c:pt idx="32">
                  <c:v>391.91899999999998</c:v>
                </c:pt>
                <c:pt idx="33">
                  <c:v>392.47</c:v>
                </c:pt>
                <c:pt idx="34">
                  <c:v>392.64699999999999</c:v>
                </c:pt>
                <c:pt idx="35">
                  <c:v>393.22300000000001</c:v>
                </c:pt>
                <c:pt idx="36">
                  <c:v>394.815</c:v>
                </c:pt>
                <c:pt idx="37">
                  <c:v>396.673</c:v>
                </c:pt>
                <c:pt idx="38">
                  <c:v>398.21699999999998</c:v>
                </c:pt>
                <c:pt idx="39">
                  <c:v>400.20600000000002</c:v>
                </c:pt>
              </c:numCache>
              <c:extLst/>
            </c:numRef>
          </c:val>
          <c:smooth val="0"/>
          <c:extLst>
            <c:ext xmlns:c16="http://schemas.microsoft.com/office/drawing/2014/chart" uri="{C3380CC4-5D6E-409C-BE32-E72D297353CC}">
              <c16:uniqueId val="{00000029-7CE0-4886-89F0-9EFE2D12A5AF}"/>
            </c:ext>
          </c:extLst>
        </c:ser>
        <c:dLbls>
          <c:showLegendKey val="0"/>
          <c:showVal val="0"/>
          <c:showCatName val="0"/>
          <c:showSerName val="0"/>
          <c:showPercent val="0"/>
          <c:showBubbleSize val="0"/>
        </c:dLbls>
        <c:marker val="1"/>
        <c:smooth val="0"/>
        <c:axId val="1571460688"/>
        <c:axId val="1571448624"/>
      </c:lineChart>
      <c:catAx>
        <c:axId val="1571460688"/>
        <c:scaling>
          <c:orientation val="minMax"/>
        </c:scaling>
        <c:delete val="0"/>
        <c:axPos val="b"/>
        <c:numFmt formatCode="mmm\-yy"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71448624"/>
        <c:crosses val="autoZero"/>
        <c:auto val="0"/>
        <c:lblAlgn val="ctr"/>
        <c:lblOffset val="100"/>
        <c:noMultiLvlLbl val="0"/>
      </c:catAx>
      <c:valAx>
        <c:axId val="1571448624"/>
        <c:scaling>
          <c:orientation val="minMax"/>
        </c:scaling>
        <c:delete val="0"/>
        <c:axPos val="l"/>
        <c:majorGridlines>
          <c:spPr>
            <a:ln w="9525" cap="flat" cmpd="sng" algn="ctr">
              <a:solidFill>
                <a:schemeClr val="tx1"/>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71460688"/>
        <c:crosses val="autoZero"/>
        <c:crossBetween val="between"/>
      </c:valAx>
      <c:valAx>
        <c:axId val="1582216480"/>
        <c:scaling>
          <c:orientation val="minMax"/>
          <c:max val="410"/>
          <c:min val="365"/>
        </c:scaling>
        <c:delete val="0"/>
        <c:axPos val="r"/>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82192768"/>
        <c:crosses val="max"/>
        <c:crossBetween val="between"/>
      </c:valAx>
      <c:dateAx>
        <c:axId val="1582192768"/>
        <c:scaling>
          <c:orientation val="minMax"/>
        </c:scaling>
        <c:delete val="1"/>
        <c:axPos val="b"/>
        <c:numFmt formatCode="mmm\-yy" sourceLinked="1"/>
        <c:majorTickMark val="out"/>
        <c:minorTickMark val="none"/>
        <c:tickLblPos val="nextTo"/>
        <c:crossAx val="1582216480"/>
        <c:crosses val="autoZero"/>
        <c:auto val="1"/>
        <c:lblOffset val="100"/>
        <c:baseTimeUnit val="months"/>
        <c:majorUnit val="1"/>
        <c:minorUnit val="1"/>
      </c:date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t>Employed DC Residents(Jan. 2015- Dec. 23) (In Thousands)  </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1"/>
          <c:order val="1"/>
          <c:tx>
            <c:strRef>
              <c:f>'DC Resident Employment'!$H$112</c:f>
              <c:strCache>
                <c:ptCount val="1"/>
                <c:pt idx="0">
                  <c:v>COVID</c:v>
                </c:pt>
              </c:strCache>
            </c:strRef>
          </c:tx>
          <c:spPr>
            <a:solidFill>
              <a:schemeClr val="bg1">
                <a:lumMod val="75000"/>
              </a:schemeClr>
            </a:solidFill>
            <a:ln>
              <a:noFill/>
            </a:ln>
            <a:effectLst/>
          </c:spPr>
          <c:invertIfNegative val="0"/>
          <c:cat>
            <c:numRef>
              <c:f>('DC Resident Employment'!$A$114,'DC Resident Employment'!$A$119,'DC Resident Employment'!$A$125,'DC Resident Employment'!$A$131,'DC Resident Employment'!$A$137,'DC Resident Employment'!$A$143,'DC Resident Employment'!$A$149,'DC Resident Employment'!$A$155,'DC Resident Employment'!$A$161,'DC Resident Employment'!$A$167,'DC Resident Employment'!$A$173,'DC Resident Employment'!$A$176,'DC Resident Employment'!$A$179,'DC Resident Employment'!$A$185,'DC Resident Employment'!$A$191,'DC Resident Employment'!$A$197:$A$221)</c:f>
              <c:numCache>
                <c:formatCode>mmm\-yy</c:formatCode>
                <c:ptCount val="40"/>
                <c:pt idx="0">
                  <c:v>42005</c:v>
                </c:pt>
                <c:pt idx="1">
                  <c:v>42156</c:v>
                </c:pt>
                <c:pt idx="2">
                  <c:v>42339</c:v>
                </c:pt>
                <c:pt idx="3">
                  <c:v>42522</c:v>
                </c:pt>
                <c:pt idx="4">
                  <c:v>42705</c:v>
                </c:pt>
                <c:pt idx="5">
                  <c:v>42887</c:v>
                </c:pt>
                <c:pt idx="6">
                  <c:v>43070</c:v>
                </c:pt>
                <c:pt idx="7">
                  <c:v>43252</c:v>
                </c:pt>
                <c:pt idx="8">
                  <c:v>43435</c:v>
                </c:pt>
                <c:pt idx="9">
                  <c:v>43617</c:v>
                </c:pt>
                <c:pt idx="10">
                  <c:v>43800</c:v>
                </c:pt>
                <c:pt idx="11">
                  <c:v>43891</c:v>
                </c:pt>
                <c:pt idx="12">
                  <c:v>43983</c:v>
                </c:pt>
                <c:pt idx="13">
                  <c:v>44166</c:v>
                </c:pt>
                <c:pt idx="14">
                  <c:v>44348</c:v>
                </c:pt>
                <c:pt idx="15">
                  <c:v>44531</c:v>
                </c:pt>
                <c:pt idx="16">
                  <c:v>44562</c:v>
                </c:pt>
                <c:pt idx="17">
                  <c:v>44593</c:v>
                </c:pt>
                <c:pt idx="18">
                  <c:v>44621</c:v>
                </c:pt>
                <c:pt idx="19">
                  <c:v>44652</c:v>
                </c:pt>
                <c:pt idx="20">
                  <c:v>44682</c:v>
                </c:pt>
                <c:pt idx="21">
                  <c:v>44713</c:v>
                </c:pt>
                <c:pt idx="22">
                  <c:v>44743</c:v>
                </c:pt>
                <c:pt idx="23">
                  <c:v>44774</c:v>
                </c:pt>
                <c:pt idx="24">
                  <c:v>44805</c:v>
                </c:pt>
                <c:pt idx="25">
                  <c:v>44835</c:v>
                </c:pt>
                <c:pt idx="26">
                  <c:v>44866</c:v>
                </c:pt>
                <c:pt idx="27">
                  <c:v>44896</c:v>
                </c:pt>
                <c:pt idx="28">
                  <c:v>44927</c:v>
                </c:pt>
                <c:pt idx="29">
                  <c:v>44958</c:v>
                </c:pt>
                <c:pt idx="30">
                  <c:v>44986</c:v>
                </c:pt>
                <c:pt idx="31">
                  <c:v>45017</c:v>
                </c:pt>
                <c:pt idx="32">
                  <c:v>45047</c:v>
                </c:pt>
                <c:pt idx="33">
                  <c:v>45078</c:v>
                </c:pt>
                <c:pt idx="34">
                  <c:v>45108</c:v>
                </c:pt>
                <c:pt idx="35">
                  <c:v>45139</c:v>
                </c:pt>
                <c:pt idx="36">
                  <c:v>45170</c:v>
                </c:pt>
                <c:pt idx="37">
                  <c:v>45200</c:v>
                </c:pt>
                <c:pt idx="38">
                  <c:v>45231</c:v>
                </c:pt>
                <c:pt idx="39">
                  <c:v>45261</c:v>
                </c:pt>
              </c:numCache>
              <c:extLst/>
            </c:numRef>
          </c:cat>
          <c:val>
            <c:numRef>
              <c:f>('DC Resident Employment'!$H$114,'DC Resident Employment'!$H$119,'DC Resident Employment'!$H$125,'DC Resident Employment'!$H$131,'DC Resident Employment'!$H$137,'DC Resident Employment'!$H$143,'DC Resident Employment'!$H$149,'DC Resident Employment'!$H$155,'DC Resident Employment'!$H$161,'DC Resident Employment'!$H$167,'DC Resident Employment'!$H$173,'DC Resident Employment'!$H$176,'DC Resident Employment'!$H$179,'DC Resident Employment'!$H$185,'DC Resident Employment'!$H$191,'DC Resident Employment'!$H$197:$H$221)</c:f>
              <c:numCache>
                <c:formatCode>General</c:formatCode>
                <c:ptCount val="40"/>
                <c:pt idx="11">
                  <c:v>410</c:v>
                </c:pt>
                <c:pt idx="12">
                  <c:v>410</c:v>
                </c:pt>
                <c:pt idx="13">
                  <c:v>410</c:v>
                </c:pt>
                <c:pt idx="14">
                  <c:v>410</c:v>
                </c:pt>
                <c:pt idx="15">
                  <c:v>410</c:v>
                </c:pt>
                <c:pt idx="16">
                  <c:v>410</c:v>
                </c:pt>
                <c:pt idx="17">
                  <c:v>410</c:v>
                </c:pt>
                <c:pt idx="18">
                  <c:v>410</c:v>
                </c:pt>
                <c:pt idx="19">
                  <c:v>410</c:v>
                </c:pt>
                <c:pt idx="20">
                  <c:v>410</c:v>
                </c:pt>
                <c:pt idx="21">
                  <c:v>410</c:v>
                </c:pt>
                <c:pt idx="22">
                  <c:v>410</c:v>
                </c:pt>
                <c:pt idx="23">
                  <c:v>410</c:v>
                </c:pt>
                <c:pt idx="24">
                  <c:v>410</c:v>
                </c:pt>
                <c:pt idx="25">
                  <c:v>410</c:v>
                </c:pt>
                <c:pt idx="26">
                  <c:v>410</c:v>
                </c:pt>
                <c:pt idx="27">
                  <c:v>410</c:v>
                </c:pt>
                <c:pt idx="28">
                  <c:v>410</c:v>
                </c:pt>
                <c:pt idx="29">
                  <c:v>410</c:v>
                </c:pt>
                <c:pt idx="30">
                  <c:v>410</c:v>
                </c:pt>
                <c:pt idx="31">
                  <c:v>410</c:v>
                </c:pt>
                <c:pt idx="32">
                  <c:v>410</c:v>
                </c:pt>
                <c:pt idx="33">
                  <c:v>410</c:v>
                </c:pt>
                <c:pt idx="34">
                  <c:v>410</c:v>
                </c:pt>
                <c:pt idx="35">
                  <c:v>410</c:v>
                </c:pt>
                <c:pt idx="36">
                  <c:v>410</c:v>
                </c:pt>
                <c:pt idx="37">
                  <c:v>410</c:v>
                </c:pt>
                <c:pt idx="38">
                  <c:v>410</c:v>
                </c:pt>
                <c:pt idx="39">
                  <c:v>410</c:v>
                </c:pt>
              </c:numCache>
              <c:extLst/>
            </c:numRef>
          </c:val>
          <c:extLst>
            <c:ext xmlns:c16="http://schemas.microsoft.com/office/drawing/2014/chart" uri="{C3380CC4-5D6E-409C-BE32-E72D297353CC}">
              <c16:uniqueId val="{00000000-A4CF-4694-AD3A-C711AC763806}"/>
            </c:ext>
          </c:extLst>
        </c:ser>
        <c:dLbls>
          <c:showLegendKey val="0"/>
          <c:showVal val="0"/>
          <c:showCatName val="0"/>
          <c:showSerName val="0"/>
          <c:showPercent val="0"/>
          <c:showBubbleSize val="0"/>
        </c:dLbls>
        <c:gapWidth val="0"/>
        <c:axId val="1582192768"/>
        <c:axId val="1582216480"/>
      </c:barChart>
      <c:lineChart>
        <c:grouping val="standard"/>
        <c:varyColors val="0"/>
        <c:ser>
          <c:idx val="0"/>
          <c:order val="0"/>
          <c:tx>
            <c:strRef>
              <c:f>'DC Resident Employment'!$D$1</c:f>
              <c:strCache>
                <c:ptCount val="1"/>
                <c:pt idx="0">
                  <c:v>Labor Force</c:v>
                </c:pt>
              </c:strCache>
            </c:strRef>
          </c:tx>
          <c:spPr>
            <a:ln w="28575" cap="rnd">
              <a:solidFill>
                <a:schemeClr val="accent2">
                  <a:lumMod val="75000"/>
                </a:schemeClr>
              </a:solidFill>
              <a:round/>
            </a:ln>
            <a:effectLst/>
          </c:spPr>
          <c:marker>
            <c:symbol val="diamond"/>
            <c:size val="7"/>
            <c:spPr>
              <a:solidFill>
                <a:schemeClr val="accent2">
                  <a:lumMod val="75000"/>
                </a:schemeClr>
              </a:solidFill>
              <a:ln w="9525">
                <a:solidFill>
                  <a:schemeClr val="accent2">
                    <a:lumMod val="75000"/>
                  </a:schemeClr>
                </a:solidFill>
              </a:ln>
              <a:effectLst/>
            </c:spPr>
          </c:marker>
          <c:dLbls>
            <c:dLbl>
              <c:idx val="0"/>
              <c:layout>
                <c:manualLayout>
                  <c:x val="-1.972062448644207E-2"/>
                  <c:y val="4.7975989339508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CF-4694-AD3A-C711AC763806}"/>
                </c:ext>
              </c:extLst>
            </c:dLbl>
            <c:dLbl>
              <c:idx val="1"/>
              <c:layout>
                <c:manualLayout>
                  <c:x val="-3.286770747740346E-2"/>
                  <c:y val="-5.19739884511342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CF-4694-AD3A-C711AC763806}"/>
                </c:ext>
              </c:extLst>
            </c:dLbl>
            <c:dLbl>
              <c:idx val="2"/>
              <c:layout>
                <c:manualLayout>
                  <c:x val="-2.1911804984935654E-2"/>
                  <c:y val="-3.5981992004631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CF-4694-AD3A-C711AC763806}"/>
                </c:ext>
              </c:extLst>
            </c:dLbl>
            <c:dLbl>
              <c:idx val="3"/>
              <c:layout>
                <c:manualLayout>
                  <c:x val="-2.5198575732676001E-2"/>
                  <c:y val="-5.19739884511342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4CF-4694-AD3A-C711AC763806}"/>
                </c:ext>
              </c:extLst>
            </c:dLbl>
            <c:dLbl>
              <c:idx val="4"/>
              <c:layout>
                <c:manualLayout>
                  <c:x val="-1.5338263489454943E-2"/>
                  <c:y val="-4.7975989339508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4CF-4694-AD3A-C711AC763806}"/>
                </c:ext>
              </c:extLst>
            </c:dLbl>
            <c:dLbl>
              <c:idx val="5"/>
              <c:layout>
                <c:manualLayout>
                  <c:x val="-1.5338263489454985E-2"/>
                  <c:y val="-5.9969986674385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4CF-4694-AD3A-C711AC763806}"/>
                </c:ext>
              </c:extLst>
            </c:dLbl>
            <c:dLbl>
              <c:idx val="6"/>
              <c:layout>
                <c:manualLayout>
                  <c:x val="-2.3007395234182416E-2"/>
                  <c:y val="-4.7975989339508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CF-4694-AD3A-C711AC763806}"/>
                </c:ext>
              </c:extLst>
            </c:dLbl>
            <c:dLbl>
              <c:idx val="7"/>
              <c:layout>
                <c:manualLayout>
                  <c:x val="-2.1911804984935675E-2"/>
                  <c:y val="-4.7975989339508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4CF-4694-AD3A-C711AC763806}"/>
                </c:ext>
              </c:extLst>
            </c:dLbl>
            <c:dLbl>
              <c:idx val="8"/>
              <c:layout>
                <c:manualLayout>
                  <c:x val="-2.4102985483429196E-2"/>
                  <c:y val="-3.5981992004631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4CF-4694-AD3A-C711AC763806}"/>
                </c:ext>
              </c:extLst>
            </c:dLbl>
            <c:dLbl>
              <c:idx val="9"/>
              <c:layout>
                <c:manualLayout>
                  <c:x val="-2.9580936729663186E-2"/>
                  <c:y val="-4.3977990227882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4CF-4694-AD3A-C711AC763806}"/>
                </c:ext>
              </c:extLst>
            </c:dLbl>
            <c:dLbl>
              <c:idx val="10"/>
              <c:layout>
                <c:manualLayout>
                  <c:x val="-1.862503423719529E-2"/>
                  <c:y val="-4.3977990227882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4CF-4694-AD3A-C711AC763806}"/>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4CF-4694-AD3A-C711AC763806}"/>
                </c:ext>
              </c:extLst>
            </c:dLbl>
            <c:dLbl>
              <c:idx val="12"/>
              <c:layout>
                <c:manualLayout>
                  <c:x val="-1.2051492741714598E-2"/>
                  <c:y val="-9.19539795673913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4CF-4694-AD3A-C711AC763806}"/>
                </c:ext>
              </c:extLst>
            </c:dLbl>
            <c:dLbl>
              <c:idx val="13"/>
              <c:layout>
                <c:manualLayout>
                  <c:x val="-1.972062448644207E-2"/>
                  <c:y val="-7.19639840092628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4CF-4694-AD3A-C711AC763806}"/>
                </c:ext>
              </c:extLst>
            </c:dLbl>
            <c:dLbl>
              <c:idx val="14"/>
              <c:layout>
                <c:manualLayout>
                  <c:x val="-1.314708299096138E-2"/>
                  <c:y val="-7.1963984009262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4CF-4694-AD3A-C711AC763806}"/>
                </c:ext>
              </c:extLst>
            </c:dLbl>
            <c:dLbl>
              <c:idx val="15"/>
              <c:layout>
                <c:manualLayout>
                  <c:x val="-1.972062448644215E-2"/>
                  <c:y val="-9.19539795673913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4CF-4694-AD3A-C711AC763806}"/>
                </c:ext>
              </c:extLst>
            </c:dLbl>
            <c:dLbl>
              <c:idx val="16"/>
              <c:layout>
                <c:manualLayout>
                  <c:x val="-1.7529443987948506E-2"/>
                  <c:y val="-0.107945976013894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4CF-4694-AD3A-C711AC763806}"/>
                </c:ext>
              </c:extLst>
            </c:dLbl>
            <c:dLbl>
              <c:idx val="17"/>
              <c:layout>
                <c:manualLayout>
                  <c:x val="-1.972062448644215E-2"/>
                  <c:y val="-7.1963984009262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4CF-4694-AD3A-C711AC763806}"/>
                </c:ext>
              </c:extLst>
            </c:dLbl>
            <c:dLbl>
              <c:idx val="18"/>
              <c:layout>
                <c:manualLayout>
                  <c:x val="-1.31470829909613E-2"/>
                  <c:y val="-7.5961983120888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A4CF-4694-AD3A-C711AC763806}"/>
                </c:ext>
              </c:extLst>
            </c:dLbl>
            <c:dLbl>
              <c:idx val="19"/>
              <c:layout>
                <c:manualLayout>
                  <c:x val="-1.9720624486442233E-2"/>
                  <c:y val="-9.5951978679017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A4CF-4694-AD3A-C711AC763806}"/>
                </c:ext>
              </c:extLst>
            </c:dLbl>
            <c:dLbl>
              <c:idx val="20"/>
              <c:layout>
                <c:manualLayout>
                  <c:x val="-2.519857573267598E-2"/>
                  <c:y val="-9.9949977790642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4CF-4694-AD3A-C711AC763806}"/>
                </c:ext>
              </c:extLst>
            </c:dLbl>
            <c:dLbl>
              <c:idx val="21"/>
              <c:layout>
                <c:manualLayout>
                  <c:x val="-2.0816214735688853E-2"/>
                  <c:y val="-0.119939973348771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A4CF-4694-AD3A-C711AC763806}"/>
                </c:ext>
              </c:extLst>
            </c:dLbl>
            <c:dLbl>
              <c:idx val="22"/>
              <c:layout>
                <c:manualLayout>
                  <c:x val="-1.314708299096138E-2"/>
                  <c:y val="-6.79659848976370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4CF-4694-AD3A-C711AC763806}"/>
                </c:ext>
              </c:extLst>
            </c:dLbl>
            <c:dLbl>
              <c:idx val="23"/>
              <c:layout>
                <c:manualLayout>
                  <c:x val="-1.4242673240208161E-2"/>
                  <c:y val="-8.7955980455765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A4CF-4694-AD3A-C711AC763806}"/>
                </c:ext>
              </c:extLst>
            </c:dLbl>
            <c:dLbl>
              <c:idx val="24"/>
              <c:layout>
                <c:manualLayout>
                  <c:x val="-9.8603122432211962E-3"/>
                  <c:y val="-6.39679857860114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A4CF-4694-AD3A-C711AC763806}"/>
                </c:ext>
              </c:extLst>
            </c:dLbl>
            <c:dLbl>
              <c:idx val="25"/>
              <c:layout>
                <c:manualLayout>
                  <c:x val="-6.5735414954806899E-3"/>
                  <c:y val="-6.79659848976371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A4CF-4694-AD3A-C711AC763806}"/>
                </c:ext>
              </c:extLst>
            </c:dLbl>
            <c:dLbl>
              <c:idx val="26"/>
              <c:layout>
                <c:manualLayout>
                  <c:x val="-1.6433853738701727E-2"/>
                  <c:y val="-3.59819920046313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A4CF-4694-AD3A-C711AC763806}"/>
                </c:ext>
              </c:extLst>
            </c:dLbl>
            <c:dLbl>
              <c:idx val="27"/>
              <c:layout>
                <c:manualLayout>
                  <c:x val="-1.8862981399004455E-2"/>
                  <c:y val="-4.9663710850315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A4CF-4694-AD3A-C711AC763806}"/>
                </c:ext>
              </c:extLst>
            </c:dLbl>
            <c:dLbl>
              <c:idx val="28"/>
              <c:layout>
                <c:manualLayout>
                  <c:x val="-1.1527377521613832E-2"/>
                  <c:y val="-5.3802353421174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A4CF-4694-AD3A-C711AC763806}"/>
                </c:ext>
              </c:extLst>
            </c:dLbl>
            <c:dLbl>
              <c:idx val="29"/>
              <c:layout>
                <c:manualLayout>
                  <c:x val="-1.4242673240208161E-2"/>
                  <c:y val="-7.59619831208885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A4CF-4694-AD3A-C711AC763806}"/>
                </c:ext>
              </c:extLst>
            </c:dLbl>
            <c:dLbl>
              <c:idx val="30"/>
              <c:layout>
                <c:manualLayout>
                  <c:x val="-8.7647219939742532E-3"/>
                  <c:y val="-4.7975989339508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A4CF-4694-AD3A-C711AC763806}"/>
                </c:ext>
              </c:extLst>
            </c:dLbl>
            <c:dLbl>
              <c:idx val="3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A4CF-4694-AD3A-C711AC763806}"/>
                </c:ext>
              </c:extLst>
            </c:dLbl>
            <c:dLbl>
              <c:idx val="32"/>
              <c:layout>
                <c:manualLayout>
                  <c:x val="-9.8603122432210349E-3"/>
                  <c:y val="-4.7975989339508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A4CF-4694-AD3A-C711AC763806}"/>
                </c:ext>
              </c:extLst>
            </c:dLbl>
            <c:dLbl>
              <c:idx val="33"/>
              <c:layout>
                <c:manualLayout>
                  <c:x val="-5.4779512462339083E-3"/>
                  <c:y val="-8.395798134413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A4CF-4694-AD3A-C711AC763806}"/>
                </c:ext>
              </c:extLst>
            </c:dLbl>
            <c:dLbl>
              <c:idx val="34"/>
              <c:layout>
                <c:manualLayout>
                  <c:x val="-3.0911742026274933E-2"/>
                  <c:y val="2.6120922384701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A4CF-4694-AD3A-C711AC763806}"/>
                </c:ext>
              </c:extLst>
            </c:dLbl>
            <c:dLbl>
              <c:idx val="35"/>
              <c:layout>
                <c:manualLayout>
                  <c:x val="-1.415832853170758E-2"/>
                  <c:y val="-0.1439279680185255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A4CF-4694-AD3A-C711AC763806}"/>
                </c:ext>
              </c:extLst>
            </c:dLbl>
            <c:dLbl>
              <c:idx val="36"/>
              <c:layout>
                <c:manualLayout>
                  <c:x val="-1.0891021947467531E-2"/>
                  <c:y val="-8.395798134413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A4CF-4694-AD3A-C711AC763806}"/>
                </c:ext>
              </c:extLst>
            </c:dLbl>
            <c:dLbl>
              <c:idx val="37"/>
              <c:layout>
                <c:manualLayout>
                  <c:x val="-1.3069226336961004E-2"/>
                  <c:y val="9.19539795673913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A4CF-4694-AD3A-C711AC763806}"/>
                </c:ext>
              </c:extLst>
            </c:dLbl>
            <c:dLbl>
              <c:idx val="38"/>
              <c:layout>
                <c:manualLayout>
                  <c:x val="-1.5657259880002404E-2"/>
                  <c:y val="2.3363329583802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A4CF-4694-AD3A-C711AC763806}"/>
                </c:ext>
              </c:extLst>
            </c:dLbl>
            <c:dLbl>
              <c:idx val="39"/>
              <c:layout>
                <c:manualLayout>
                  <c:x val="-9.0119084919931206E-3"/>
                  <c:y val="-2.09805195050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A4CF-4694-AD3A-C711AC7638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numRef>
              <c:f>('DC Resident Employment'!$A$114,'DC Resident Employment'!$A$119,'DC Resident Employment'!$A$125,'DC Resident Employment'!$A$131,'DC Resident Employment'!$A$137,'DC Resident Employment'!$A$143,'DC Resident Employment'!$A$149,'DC Resident Employment'!$A$155,'DC Resident Employment'!$A$161,'DC Resident Employment'!$A$167,'DC Resident Employment'!$A$173,'DC Resident Employment'!$A$176,'DC Resident Employment'!$A$179,'DC Resident Employment'!$A$185,'DC Resident Employment'!$A$191,'DC Resident Employment'!$A$197:$A$221)</c:f>
              <c:numCache>
                <c:formatCode>mmm\-yy</c:formatCode>
                <c:ptCount val="40"/>
                <c:pt idx="0">
                  <c:v>42005</c:v>
                </c:pt>
                <c:pt idx="1">
                  <c:v>42156</c:v>
                </c:pt>
                <c:pt idx="2">
                  <c:v>42339</c:v>
                </c:pt>
                <c:pt idx="3">
                  <c:v>42522</c:v>
                </c:pt>
                <c:pt idx="4">
                  <c:v>42705</c:v>
                </c:pt>
                <c:pt idx="5">
                  <c:v>42887</c:v>
                </c:pt>
                <c:pt idx="6">
                  <c:v>43070</c:v>
                </c:pt>
                <c:pt idx="7">
                  <c:v>43252</c:v>
                </c:pt>
                <c:pt idx="8">
                  <c:v>43435</c:v>
                </c:pt>
                <c:pt idx="9">
                  <c:v>43617</c:v>
                </c:pt>
                <c:pt idx="10">
                  <c:v>43800</c:v>
                </c:pt>
                <c:pt idx="11">
                  <c:v>43891</c:v>
                </c:pt>
                <c:pt idx="12">
                  <c:v>43983</c:v>
                </c:pt>
                <c:pt idx="13">
                  <c:v>44166</c:v>
                </c:pt>
                <c:pt idx="14">
                  <c:v>44348</c:v>
                </c:pt>
                <c:pt idx="15">
                  <c:v>44531</c:v>
                </c:pt>
                <c:pt idx="16">
                  <c:v>44562</c:v>
                </c:pt>
                <c:pt idx="17">
                  <c:v>44593</c:v>
                </c:pt>
                <c:pt idx="18">
                  <c:v>44621</c:v>
                </c:pt>
                <c:pt idx="19">
                  <c:v>44652</c:v>
                </c:pt>
                <c:pt idx="20">
                  <c:v>44682</c:v>
                </c:pt>
                <c:pt idx="21">
                  <c:v>44713</c:v>
                </c:pt>
                <c:pt idx="22">
                  <c:v>44743</c:v>
                </c:pt>
                <c:pt idx="23">
                  <c:v>44774</c:v>
                </c:pt>
                <c:pt idx="24">
                  <c:v>44805</c:v>
                </c:pt>
                <c:pt idx="25">
                  <c:v>44835</c:v>
                </c:pt>
                <c:pt idx="26">
                  <c:v>44866</c:v>
                </c:pt>
                <c:pt idx="27">
                  <c:v>44896</c:v>
                </c:pt>
                <c:pt idx="28">
                  <c:v>44927</c:v>
                </c:pt>
                <c:pt idx="29">
                  <c:v>44958</c:v>
                </c:pt>
                <c:pt idx="30">
                  <c:v>44986</c:v>
                </c:pt>
                <c:pt idx="31">
                  <c:v>45017</c:v>
                </c:pt>
                <c:pt idx="32">
                  <c:v>45047</c:v>
                </c:pt>
                <c:pt idx="33">
                  <c:v>45078</c:v>
                </c:pt>
                <c:pt idx="34">
                  <c:v>45108</c:v>
                </c:pt>
                <c:pt idx="35">
                  <c:v>45139</c:v>
                </c:pt>
                <c:pt idx="36">
                  <c:v>45170</c:v>
                </c:pt>
                <c:pt idx="37">
                  <c:v>45200</c:v>
                </c:pt>
                <c:pt idx="38">
                  <c:v>45231</c:v>
                </c:pt>
                <c:pt idx="39">
                  <c:v>45261</c:v>
                </c:pt>
              </c:numCache>
              <c:extLst/>
            </c:numRef>
          </c:cat>
          <c:val>
            <c:numRef>
              <c:f>('DC Resident Employment'!$E$114,'DC Resident Employment'!$E$119,'DC Resident Employment'!$E$125,'DC Resident Employment'!$E$131,'DC Resident Employment'!$E$137,'DC Resident Employment'!$E$143,'DC Resident Employment'!$E$149,'DC Resident Employment'!$E$155,'DC Resident Employment'!$E$161,'DC Resident Employment'!$E$167,'DC Resident Employment'!$E$173,'DC Resident Employment'!$E$176,'DC Resident Employment'!$E$179,'DC Resident Employment'!$E$185,'DC Resident Employment'!$E$191,'DC Resident Employment'!$E$197:$E$221)</c:f>
              <c:numCache>
                <c:formatCode>#,##0.0</c:formatCode>
                <c:ptCount val="40"/>
                <c:pt idx="0">
                  <c:v>357.3</c:v>
                </c:pt>
                <c:pt idx="1">
                  <c:v>361.1</c:v>
                </c:pt>
                <c:pt idx="2">
                  <c:v>366.4</c:v>
                </c:pt>
                <c:pt idx="3">
                  <c:v>370.3</c:v>
                </c:pt>
                <c:pt idx="4">
                  <c:v>373.6</c:v>
                </c:pt>
                <c:pt idx="5">
                  <c:v>369.7</c:v>
                </c:pt>
                <c:pt idx="6">
                  <c:v>371.6</c:v>
                </c:pt>
                <c:pt idx="7">
                  <c:v>373.97199999999998</c:v>
                </c:pt>
                <c:pt idx="8">
                  <c:v>372.53</c:v>
                </c:pt>
                <c:pt idx="9">
                  <c:v>378.85</c:v>
                </c:pt>
                <c:pt idx="10">
                  <c:v>380.93400000000003</c:v>
                </c:pt>
                <c:pt idx="11">
                  <c:v>379.017</c:v>
                </c:pt>
                <c:pt idx="12">
                  <c:v>346.291</c:v>
                </c:pt>
                <c:pt idx="13">
                  <c:v>347.30399999999997</c:v>
                </c:pt>
                <c:pt idx="14">
                  <c:v>352.375</c:v>
                </c:pt>
                <c:pt idx="15">
                  <c:v>357.00299999999999</c:v>
                </c:pt>
                <c:pt idx="16">
                  <c:v>360.52199999999999</c:v>
                </c:pt>
                <c:pt idx="17">
                  <c:v>364.02800000000002</c:v>
                </c:pt>
                <c:pt idx="18">
                  <c:v>367.31900000000002</c:v>
                </c:pt>
                <c:pt idx="19">
                  <c:v>370.34300000000002</c:v>
                </c:pt>
                <c:pt idx="20">
                  <c:v>372.745</c:v>
                </c:pt>
                <c:pt idx="21">
                  <c:v>374.37</c:v>
                </c:pt>
                <c:pt idx="22">
                  <c:v>375.09300000000002</c:v>
                </c:pt>
                <c:pt idx="23">
                  <c:v>375.52100000000002</c:v>
                </c:pt>
                <c:pt idx="24">
                  <c:v>373.09500000000003</c:v>
                </c:pt>
                <c:pt idx="25">
                  <c:v>371.53199999999998</c:v>
                </c:pt>
                <c:pt idx="26">
                  <c:v>371.49799999999999</c:v>
                </c:pt>
                <c:pt idx="27">
                  <c:v>371.86500000000001</c:v>
                </c:pt>
                <c:pt idx="28">
                  <c:v>371.846</c:v>
                </c:pt>
                <c:pt idx="29">
                  <c:v>371.53100000000001</c:v>
                </c:pt>
                <c:pt idx="30">
                  <c:v>371.613</c:v>
                </c:pt>
                <c:pt idx="31">
                  <c:v>371.38099999999997</c:v>
                </c:pt>
                <c:pt idx="32">
                  <c:v>372.065</c:v>
                </c:pt>
                <c:pt idx="33">
                  <c:v>372.601</c:v>
                </c:pt>
                <c:pt idx="34">
                  <c:v>373.07900000000001</c:v>
                </c:pt>
                <c:pt idx="35">
                  <c:v>373.70400000000001</c:v>
                </c:pt>
                <c:pt idx="36">
                  <c:v>375.173</c:v>
                </c:pt>
                <c:pt idx="37">
                  <c:v>376.79199999999997</c:v>
                </c:pt>
                <c:pt idx="38">
                  <c:v>378.22</c:v>
                </c:pt>
                <c:pt idx="39">
                  <c:v>379.74799999999999</c:v>
                </c:pt>
              </c:numCache>
              <c:extLst/>
            </c:numRef>
          </c:val>
          <c:smooth val="0"/>
          <c:extLst>
            <c:ext xmlns:c16="http://schemas.microsoft.com/office/drawing/2014/chart" uri="{C3380CC4-5D6E-409C-BE32-E72D297353CC}">
              <c16:uniqueId val="{00000029-A4CF-4694-AD3A-C711AC763806}"/>
            </c:ext>
          </c:extLst>
        </c:ser>
        <c:dLbls>
          <c:showLegendKey val="0"/>
          <c:showVal val="0"/>
          <c:showCatName val="0"/>
          <c:showSerName val="0"/>
          <c:showPercent val="0"/>
          <c:showBubbleSize val="0"/>
        </c:dLbls>
        <c:marker val="1"/>
        <c:smooth val="0"/>
        <c:axId val="1571460688"/>
        <c:axId val="1571448624"/>
      </c:lineChart>
      <c:catAx>
        <c:axId val="1571460688"/>
        <c:scaling>
          <c:orientation val="minMax"/>
        </c:scaling>
        <c:delete val="0"/>
        <c:axPos val="b"/>
        <c:numFmt formatCode="mmm\-yy"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71448624"/>
        <c:crosses val="autoZero"/>
        <c:auto val="0"/>
        <c:lblAlgn val="ctr"/>
        <c:lblOffset val="100"/>
        <c:noMultiLvlLbl val="0"/>
      </c:catAx>
      <c:valAx>
        <c:axId val="1571448624"/>
        <c:scaling>
          <c:orientation val="minMax"/>
          <c:min val="330"/>
        </c:scaling>
        <c:delete val="0"/>
        <c:axPos val="l"/>
        <c:majorGridlines>
          <c:spPr>
            <a:ln w="9525" cap="flat" cmpd="sng" algn="ctr">
              <a:solidFill>
                <a:schemeClr val="tx1"/>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71460688"/>
        <c:crosses val="autoZero"/>
        <c:crossBetween val="between"/>
      </c:valAx>
      <c:valAx>
        <c:axId val="1582216480"/>
        <c:scaling>
          <c:orientation val="minMax"/>
          <c:max val="410"/>
          <c:min val="365"/>
        </c:scaling>
        <c:delete val="0"/>
        <c:axPos val="r"/>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82192768"/>
        <c:crosses val="max"/>
        <c:crossBetween val="between"/>
      </c:valAx>
      <c:dateAx>
        <c:axId val="1582192768"/>
        <c:scaling>
          <c:orientation val="minMax"/>
        </c:scaling>
        <c:delete val="1"/>
        <c:axPos val="b"/>
        <c:numFmt formatCode="mmm\-yy" sourceLinked="1"/>
        <c:majorTickMark val="out"/>
        <c:minorTickMark val="none"/>
        <c:tickLblPos val="nextTo"/>
        <c:crossAx val="1582216480"/>
        <c:crosses val="autoZero"/>
        <c:auto val="1"/>
        <c:lblOffset val="100"/>
        <c:baseTimeUnit val="months"/>
        <c:majorUnit val="1"/>
        <c:minorUnit val="1"/>
      </c:date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Palatino Linotype" panose="02040502050505030304" pitchFamily="18" charset="0"/>
              </a:defRPr>
            </a:pPr>
            <a:r>
              <a:rPr lang="en-US" sz="1200">
                <a:latin typeface="Palatino Linotype" panose="02040502050505030304" pitchFamily="18" charset="0"/>
              </a:rPr>
              <a:t>Median Duration of Unemployment (in weeks) (Jan. 2015 -</a:t>
            </a:r>
            <a:r>
              <a:rPr lang="en-US" sz="1200" baseline="0">
                <a:latin typeface="Palatino Linotype" panose="02040502050505030304" pitchFamily="18" charset="0"/>
              </a:rPr>
              <a:t> Dec.</a:t>
            </a:r>
            <a:r>
              <a:rPr lang="en-US" sz="1200">
                <a:latin typeface="Palatino Linotype" panose="02040502050505030304" pitchFamily="18" charset="0"/>
              </a:rPr>
              <a:t> 2023)</a:t>
            </a:r>
          </a:p>
        </c:rich>
      </c:tx>
      <c:overlay val="0"/>
    </c:title>
    <c:autoTitleDeleted val="0"/>
    <c:plotArea>
      <c:layout/>
      <c:barChart>
        <c:barDir val="col"/>
        <c:grouping val="clustered"/>
        <c:varyColors val="0"/>
        <c:ser>
          <c:idx val="0"/>
          <c:order val="0"/>
          <c:tx>
            <c:strRef>
              <c:f>'Median Duration of Unemployment'!$B$1</c:f>
              <c:strCache>
                <c:ptCount val="1"/>
                <c:pt idx="0">
                  <c:v>White</c:v>
                </c:pt>
              </c:strCache>
            </c:strRef>
          </c:tx>
          <c:invertIfNegative val="0"/>
          <c:dLbls>
            <c:dLbl>
              <c:idx val="0"/>
              <c:layout>
                <c:manualLayout>
                  <c:x val="0"/>
                  <c:y val="1.043705367727397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89-4224-A08E-8C75618213AE}"/>
                </c:ext>
              </c:extLst>
            </c:dLbl>
            <c:dLbl>
              <c:idx val="1"/>
              <c:layout>
                <c:manualLayout>
                  <c:x val="0"/>
                  <c:y val="1.30463170965924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89-4224-A08E-8C75618213AE}"/>
                </c:ext>
              </c:extLst>
            </c:dLbl>
            <c:dLbl>
              <c:idx val="2"/>
              <c:layout>
                <c:manualLayout>
                  <c:x val="-1.0446223104016404E-16"/>
                  <c:y val="7.308159377720868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C89-4224-A08E-8C75618213AE}"/>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'Median Duration of Unemployment'!$A$2:$A$4</c:f>
              <c:strCache>
                <c:ptCount val="3"/>
                <c:pt idx="0">
                  <c:v>Jan-15</c:v>
                </c:pt>
                <c:pt idx="1">
                  <c:v>Dec-23</c:v>
                </c:pt>
                <c:pt idx="2">
                  <c:v>Difference</c:v>
                </c:pt>
              </c:strCache>
            </c:strRef>
          </c:cat>
          <c:val>
            <c:numRef>
              <c:f>'Median Duration of Unemployment'!$B$2:$B$4</c:f>
              <c:numCache>
                <c:formatCode>0.0</c:formatCode>
                <c:ptCount val="3"/>
                <c:pt idx="0" formatCode="General">
                  <c:v>12.8</c:v>
                </c:pt>
                <c:pt idx="1">
                  <c:v>12</c:v>
                </c:pt>
                <c:pt idx="2">
                  <c:v>-0.80000000000000071</c:v>
                </c:pt>
              </c:numCache>
            </c:numRef>
          </c:val>
          <c:extLst>
            <c:ext xmlns:c16="http://schemas.microsoft.com/office/drawing/2014/chart" uri="{C3380CC4-5D6E-409C-BE32-E72D297353CC}">
              <c16:uniqueId val="{00000002-3C89-4224-A08E-8C75618213AE}"/>
            </c:ext>
          </c:extLst>
        </c:ser>
        <c:ser>
          <c:idx val="1"/>
          <c:order val="1"/>
          <c:tx>
            <c:strRef>
              <c:f>'Median Duration of Unemployment'!$C$1</c:f>
              <c:strCache>
                <c:ptCount val="1"/>
                <c:pt idx="0">
                  <c:v>Black</c:v>
                </c:pt>
              </c:strCache>
            </c:strRef>
          </c:tx>
          <c:invertIfNegative val="0"/>
          <c:dLbls>
            <c:dLbl>
              <c:idx val="0"/>
              <c:layout>
                <c:manualLayout>
                  <c:x val="0"/>
                  <c:y val="7.82779025795547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89-4224-A08E-8C75618213AE}"/>
                </c:ext>
              </c:extLst>
            </c:dLbl>
            <c:dLbl>
              <c:idx val="2"/>
              <c:layout>
                <c:manualLayout>
                  <c:x val="-3.0406685831657573E-3"/>
                  <c:y val="1.076208160871969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C89-4224-A08E-8C75618213AE}"/>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'Median Duration of Unemployment'!$A$2:$A$4</c:f>
              <c:strCache>
                <c:ptCount val="3"/>
                <c:pt idx="0">
                  <c:v>Jan-15</c:v>
                </c:pt>
                <c:pt idx="1">
                  <c:v>Dec-23</c:v>
                </c:pt>
                <c:pt idx="2">
                  <c:v>Difference</c:v>
                </c:pt>
              </c:strCache>
            </c:strRef>
          </c:cat>
          <c:val>
            <c:numRef>
              <c:f>'Median Duration of Unemployment'!$C$2:$C$4</c:f>
              <c:numCache>
                <c:formatCode>0.0</c:formatCode>
                <c:ptCount val="3"/>
                <c:pt idx="0" formatCode="General">
                  <c:v>42.5</c:v>
                </c:pt>
                <c:pt idx="1">
                  <c:v>25.5</c:v>
                </c:pt>
                <c:pt idx="2">
                  <c:v>-17</c:v>
                </c:pt>
              </c:numCache>
            </c:numRef>
          </c:val>
          <c:extLst>
            <c:ext xmlns:c16="http://schemas.microsoft.com/office/drawing/2014/chart" uri="{C3380CC4-5D6E-409C-BE32-E72D297353CC}">
              <c16:uniqueId val="{00000005-3C89-4224-A08E-8C75618213AE}"/>
            </c:ext>
          </c:extLst>
        </c:ser>
        <c:ser>
          <c:idx val="2"/>
          <c:order val="2"/>
          <c:tx>
            <c:strRef>
              <c:f>'Median Duration of Unemployment'!$D$1</c:f>
              <c:strCache>
                <c:ptCount val="1"/>
                <c:pt idx="0">
                  <c:v>Hispanic</c:v>
                </c:pt>
              </c:strCache>
            </c:strRef>
          </c:tx>
          <c:invertIfNegative val="0"/>
          <c:dLbls>
            <c:dLbl>
              <c:idx val="2"/>
              <c:layout>
                <c:manualLayout>
                  <c:x val="1.7429191507839156E-3"/>
                  <c:y val="-2.870148670487824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C89-4224-A08E-8C75618213AE}"/>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'Median Duration of Unemployment'!$A$2:$A$4</c:f>
              <c:strCache>
                <c:ptCount val="3"/>
                <c:pt idx="0">
                  <c:v>Jan-15</c:v>
                </c:pt>
                <c:pt idx="1">
                  <c:v>Dec-23</c:v>
                </c:pt>
                <c:pt idx="2">
                  <c:v>Difference</c:v>
                </c:pt>
              </c:strCache>
            </c:strRef>
          </c:cat>
          <c:val>
            <c:numRef>
              <c:f>'Median Duration of Unemployment'!$D$2:$D$4</c:f>
              <c:numCache>
                <c:formatCode>0.0</c:formatCode>
                <c:ptCount val="3"/>
                <c:pt idx="0" formatCode="General">
                  <c:v>19.5</c:v>
                </c:pt>
                <c:pt idx="1">
                  <c:v>31.6</c:v>
                </c:pt>
                <c:pt idx="2">
                  <c:v>12.100000000000001</c:v>
                </c:pt>
              </c:numCache>
            </c:numRef>
          </c:val>
          <c:extLst>
            <c:ext xmlns:c16="http://schemas.microsoft.com/office/drawing/2014/chart" uri="{C3380CC4-5D6E-409C-BE32-E72D297353CC}">
              <c16:uniqueId val="{00000007-3C89-4224-A08E-8C75618213AE}"/>
            </c:ext>
          </c:extLst>
        </c:ser>
        <c:ser>
          <c:idx val="3"/>
          <c:order val="3"/>
          <c:tx>
            <c:strRef>
              <c:f>'Median Duration of Unemployment'!$E$1</c:f>
              <c:strCache>
                <c:ptCount val="1"/>
                <c:pt idx="0">
                  <c:v>All Races</c:v>
                </c:pt>
              </c:strCache>
            </c:strRef>
          </c:tx>
          <c:invertIfNegative val="0"/>
          <c:dLbls>
            <c:dLbl>
              <c:idx val="1"/>
              <c:layout>
                <c:manualLayout>
                  <c:x val="0"/>
                  <c:y val="7.82779025795547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C89-4224-A08E-8C75618213AE}"/>
                </c:ext>
              </c:extLst>
            </c:dLbl>
            <c:dLbl>
              <c:idx val="2"/>
              <c:layout>
                <c:manualLayout>
                  <c:x val="-3.0406685831656458E-3"/>
                  <c:y val="1.304631709659256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C89-4224-A08E-8C75618213AE}"/>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'Median Duration of Unemployment'!$A$2:$A$4</c:f>
              <c:strCache>
                <c:ptCount val="3"/>
                <c:pt idx="0">
                  <c:v>Jan-15</c:v>
                </c:pt>
                <c:pt idx="1">
                  <c:v>Dec-23</c:v>
                </c:pt>
                <c:pt idx="2">
                  <c:v>Difference</c:v>
                </c:pt>
              </c:strCache>
            </c:strRef>
          </c:cat>
          <c:val>
            <c:numRef>
              <c:f>'Median Duration of Unemployment'!$E$2:$E$4</c:f>
              <c:numCache>
                <c:formatCode>0.0</c:formatCode>
                <c:ptCount val="3"/>
                <c:pt idx="0" formatCode="General">
                  <c:v>28.5</c:v>
                </c:pt>
                <c:pt idx="1">
                  <c:v>17.899999999999999</c:v>
                </c:pt>
                <c:pt idx="2">
                  <c:v>-10.600000000000001</c:v>
                </c:pt>
              </c:numCache>
            </c:numRef>
          </c:val>
          <c:extLst>
            <c:ext xmlns:c16="http://schemas.microsoft.com/office/drawing/2014/chart" uri="{C3380CC4-5D6E-409C-BE32-E72D297353CC}">
              <c16:uniqueId val="{0000000A-3C89-4224-A08E-8C75618213AE}"/>
            </c:ext>
          </c:extLst>
        </c:ser>
        <c:dLbls>
          <c:dLblPos val="outEnd"/>
          <c:showLegendKey val="0"/>
          <c:showVal val="1"/>
          <c:showCatName val="0"/>
          <c:showSerName val="0"/>
          <c:showPercent val="0"/>
          <c:showBubbleSize val="0"/>
        </c:dLbls>
        <c:gapWidth val="150"/>
        <c:axId val="42249600"/>
        <c:axId val="42292352"/>
      </c:barChart>
      <c:catAx>
        <c:axId val="42249600"/>
        <c:scaling>
          <c:orientation val="minMax"/>
        </c:scaling>
        <c:delete val="0"/>
        <c:axPos val="b"/>
        <c:numFmt formatCode="General" sourceLinked="0"/>
        <c:majorTickMark val="out"/>
        <c:minorTickMark val="none"/>
        <c:tickLblPos val="nextTo"/>
        <c:txPr>
          <a:bodyPr/>
          <a:lstStyle/>
          <a:p>
            <a:pPr>
              <a:defRPr b="1"/>
            </a:pPr>
            <a:endParaRPr lang="en-US"/>
          </a:p>
        </c:txPr>
        <c:crossAx val="42292352"/>
        <c:crosses val="autoZero"/>
        <c:auto val="1"/>
        <c:lblAlgn val="ctr"/>
        <c:lblOffset val="100"/>
        <c:noMultiLvlLbl val="0"/>
      </c:catAx>
      <c:valAx>
        <c:axId val="42292352"/>
        <c:scaling>
          <c:orientation val="minMax"/>
          <c:max val="52"/>
          <c:min val="-24"/>
        </c:scaling>
        <c:delete val="0"/>
        <c:axPos val="l"/>
        <c:majorGridlines/>
        <c:numFmt formatCode="General" sourceLinked="1"/>
        <c:majorTickMark val="out"/>
        <c:minorTickMark val="none"/>
        <c:tickLblPos val="nextTo"/>
        <c:crossAx val="42249600"/>
        <c:crosses val="autoZero"/>
        <c:crossBetween val="between"/>
      </c:valAx>
    </c:plotArea>
    <c:legend>
      <c:legendPos val="b"/>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8DA9C8-5626-43C1-BF19-84437CED25F8}" type="datetimeFigureOut">
              <a:rPr lang="en-US" smtClean="0"/>
              <a:t>1/24/2024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48FFE-0532-4506-8951-1B4E065315C4}" type="slidenum">
              <a:rPr lang="en-US" smtClean="0"/>
              <a:t>‹#›</a:t>
            </a:fld>
            <a:endParaRPr lang="en-US"/>
          </a:p>
        </p:txBody>
      </p:sp>
    </p:spTree>
    <p:extLst>
      <p:ext uri="{BB962C8B-B14F-4D97-AF65-F5344CB8AC3E}">
        <p14:creationId xmlns:p14="http://schemas.microsoft.com/office/powerpoint/2010/main" val="3167096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26E20-31FA-4A98-BEC0-2BFF84A6D4A3}" type="datetimeFigureOut">
              <a:rPr lang="en-US" smtClean="0"/>
              <a:t>1/24/2024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BEEFAB-8987-41D2-8301-CE8EDF2610C1}" type="slidenum">
              <a:rPr lang="en-US" smtClean="0"/>
              <a:t>‹#›</a:t>
            </a:fld>
            <a:endParaRPr lang="en-US"/>
          </a:p>
        </p:txBody>
      </p:sp>
    </p:spTree>
    <p:extLst>
      <p:ext uri="{BB962C8B-B14F-4D97-AF65-F5344CB8AC3E}">
        <p14:creationId xmlns:p14="http://schemas.microsoft.com/office/powerpoint/2010/main" val="13227107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EEFAB-8987-41D2-8301-CE8EDF2610C1}" type="slidenum">
              <a:rPr lang="en-US" smtClean="0"/>
              <a:t>1</a:t>
            </a:fld>
            <a:endParaRPr lang="en-US"/>
          </a:p>
        </p:txBody>
      </p:sp>
    </p:spTree>
    <p:extLst>
      <p:ext uri="{BB962C8B-B14F-4D97-AF65-F5344CB8AC3E}">
        <p14:creationId xmlns:p14="http://schemas.microsoft.com/office/powerpoint/2010/main" val="3586324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BEEFAB-8987-41D2-8301-CE8EDF2610C1}" type="slidenum">
              <a:rPr lang="en-US" smtClean="0"/>
              <a:t>3</a:t>
            </a:fld>
            <a:endParaRPr lang="en-US"/>
          </a:p>
        </p:txBody>
      </p:sp>
    </p:spTree>
    <p:extLst>
      <p:ext uri="{BB962C8B-B14F-4D97-AF65-F5344CB8AC3E}">
        <p14:creationId xmlns:p14="http://schemas.microsoft.com/office/powerpoint/2010/main" val="3864741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BEEFAB-8987-41D2-8301-CE8EDF2610C1}" type="slidenum">
              <a:rPr lang="en-US" smtClean="0"/>
              <a:t>11</a:t>
            </a:fld>
            <a:endParaRPr lang="en-US"/>
          </a:p>
        </p:txBody>
      </p:sp>
    </p:spTree>
    <p:extLst>
      <p:ext uri="{BB962C8B-B14F-4D97-AF65-F5344CB8AC3E}">
        <p14:creationId xmlns:p14="http://schemas.microsoft.com/office/powerpoint/2010/main" val="598951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EEFAB-8987-41D2-8301-CE8EDF2610C1}" type="slidenum">
              <a:rPr lang="en-US" smtClean="0"/>
              <a:t>13</a:t>
            </a:fld>
            <a:endParaRPr lang="en-US"/>
          </a:p>
        </p:txBody>
      </p:sp>
    </p:spTree>
    <p:extLst>
      <p:ext uri="{BB962C8B-B14F-4D97-AF65-F5344CB8AC3E}">
        <p14:creationId xmlns:p14="http://schemas.microsoft.com/office/powerpoint/2010/main" val="150138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a:prstGeom prst="rect">
            <a:avLst/>
          </a:prstGeo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1575EBA-47F4-436D-9AFC-117B35CC1969}" type="datetime1">
              <a:rPr lang="en-US" smtClean="0"/>
              <a:t>1/24/2024</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33751A-E2A8-41CD-851D-CBD5D6949F48}"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5B47D2-2C51-4E77-B168-84AD89BC9885}"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2710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fld id="{D874D077-F933-40E2-AF43-3B786166B481}" type="datetime1">
              <a:rPr lang="en-US" smtClean="0"/>
              <a:t>1/24/2024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200234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561C85-6B40-4144-B300-2AF280796D58}"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a:prstGeom prst="rect">
            <a:avLst/>
          </a:prstGeo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E9D74D-6820-4B63-B74A-1355270C2338}"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F7C78A-0FC4-4C89-AE09-A7E351B12985}"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E6262E8-C2EC-4F19-B77D-7140C1D16377}" type="datetime1">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8F3FEC-4041-487A-9A9F-D9786951A2C4}" type="datetime1">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8E525-DCFF-4740-A24E-628103132866}" type="datetime1">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a:prstGeom prst="rect">
            <a:avLst/>
          </a:prstGeo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05B5-CBF4-4FA5-963C-6384C6150AF7}"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a:prstGeom prst="rect">
            <a:avLst/>
          </a:prstGeo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0AC1AF-DDFF-4578-88F6-F22E7BC0CD12}"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D59C129-45FE-4644-9841-1C7B69812AB9}" type="datetime1">
              <a:rPr lang="en-US" smtClean="0"/>
              <a:t>1/24/2024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10" name="Subtitle 2"/>
          <p:cNvSpPr>
            <a:spLocks/>
          </p:cNvSpPr>
          <p:nvPr/>
        </p:nvSpPr>
        <p:spPr bwMode="auto">
          <a:xfrm>
            <a:off x="1828800" y="304800"/>
            <a:ext cx="685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ctr" defTabSz="914400" eaLnBrk="0" fontAlgn="auto" latinLnBrk="0" hangingPunct="0">
              <a:lnSpc>
                <a:spcPct val="100000"/>
              </a:lnSpc>
              <a:spcBef>
                <a:spcPct val="20000"/>
              </a:spcBef>
              <a:spcAft>
                <a:spcPts val="0"/>
              </a:spcAft>
              <a:buClrTx/>
              <a:buSzTx/>
              <a:buFont typeface="Arial" charset="0"/>
              <a:buNone/>
              <a:tabLst/>
              <a:defRPr/>
            </a:pPr>
            <a:r>
              <a:rPr kumimoji="0" lang="en-US" altLang="en-US" sz="3200" b="1" i="0" u="none" strike="noStrike" kern="0" cap="none" spc="0" normalizeH="0" baseline="0" noProof="0">
                <a:ln>
                  <a:noFill/>
                </a:ln>
                <a:solidFill>
                  <a:srgbClr val="1F497D"/>
                </a:solidFill>
                <a:effectLst/>
                <a:uLnTx/>
                <a:uFillTx/>
                <a:latin typeface="Calibri" pitchFamily="34" charset="0"/>
                <a:ea typeface="ＭＳ Ｐゴシック" pitchFamily="34" charset="-128"/>
              </a:rPr>
              <a:t>Department of Employment Services</a:t>
            </a:r>
          </a:p>
        </p:txBody>
      </p:sp>
      <p:sp>
        <p:nvSpPr>
          <p:cNvPr id="11" name="Text Box 12"/>
          <p:cNvSpPr txBox="1">
            <a:spLocks noChangeArrowheads="1"/>
          </p:cNvSpPr>
          <p:nvPr/>
        </p:nvSpPr>
        <p:spPr bwMode="auto">
          <a:xfrm>
            <a:off x="1905000" y="739775"/>
            <a:ext cx="6934200" cy="350838"/>
          </a:xfrm>
          <a:prstGeom prst="rect">
            <a:avLst/>
          </a:prstGeom>
          <a:noFill/>
          <a:ln w="9525">
            <a:noFill/>
            <a:miter lim="800000"/>
            <a:headEnd/>
            <a:tailEnd/>
          </a:ln>
          <a:effec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defTabSz="914400" eaLnBrk="0" fontAlgn="auto" latinLnBrk="0" hangingPunct="0">
              <a:lnSpc>
                <a:spcPct val="100000"/>
              </a:lnSpc>
              <a:spcBef>
                <a:spcPct val="20000"/>
              </a:spcBef>
              <a:spcAft>
                <a:spcPts val="0"/>
              </a:spcAft>
              <a:buClrTx/>
              <a:buSzTx/>
              <a:buFont typeface="Arial" pitchFamily="34" charset="0"/>
              <a:buNone/>
              <a:tabLst/>
              <a:defRPr/>
            </a:pPr>
            <a:r>
              <a:rPr kumimoji="0" lang="en-US" altLang="en-US" sz="1700" b="1" i="1" u="none" strike="noStrike" kern="0" cap="none" spc="0" normalizeH="0" baseline="0" noProof="0">
                <a:ln>
                  <a:noFill/>
                </a:ln>
                <a:solidFill>
                  <a:srgbClr val="CC3300"/>
                </a:solidFill>
                <a:effectLst/>
                <a:uLnTx/>
                <a:uFillTx/>
                <a:latin typeface="Arial" pitchFamily="34" charset="0"/>
                <a:ea typeface="ＭＳ Ｐゴシック" pitchFamily="34" charset="-128"/>
              </a:rPr>
              <a:t>Washington, DC</a:t>
            </a:r>
            <a:r>
              <a:rPr kumimoji="0" lang="ja-JP" altLang="en-US" sz="1700" b="1" i="1" u="none" strike="noStrike" kern="0" cap="none" spc="0" normalizeH="0" baseline="0" noProof="0">
                <a:ln>
                  <a:noFill/>
                </a:ln>
                <a:solidFill>
                  <a:srgbClr val="CC3300"/>
                </a:solidFill>
                <a:effectLst/>
                <a:uLnTx/>
                <a:uFillTx/>
                <a:latin typeface="Arial" pitchFamily="34" charset="0"/>
                <a:ea typeface="ＭＳ Ｐゴシック" pitchFamily="34" charset="-128"/>
              </a:rPr>
              <a:t>’</a:t>
            </a:r>
            <a:r>
              <a:rPr kumimoji="0" lang="en-US" altLang="ja-JP" sz="1700" b="1" i="1" u="none" strike="noStrike" kern="0" cap="none" spc="0" normalizeH="0" baseline="0" noProof="0">
                <a:ln>
                  <a:noFill/>
                </a:ln>
                <a:solidFill>
                  <a:srgbClr val="CC3300"/>
                </a:solidFill>
                <a:effectLst/>
                <a:uLnTx/>
                <a:uFillTx/>
                <a:latin typeface="Arial" pitchFamily="34" charset="0"/>
                <a:ea typeface="ＭＳ Ｐゴシック" pitchFamily="34" charset="-128"/>
              </a:rPr>
              <a:t>s lead workforce development and labor agency</a:t>
            </a:r>
            <a:endParaRPr kumimoji="0" lang="en-US" altLang="en-US" sz="1700" b="1" i="0" u="none" strike="noStrike" kern="0" cap="none" spc="0" normalizeH="0" baseline="0" noProof="0">
              <a:ln>
                <a:noFill/>
              </a:ln>
              <a:solidFill>
                <a:srgbClr val="CC3300"/>
              </a:solidFill>
              <a:effectLst/>
              <a:uLnTx/>
              <a:uFillTx/>
              <a:latin typeface="Arial" pitchFamily="34" charset="0"/>
              <a:ea typeface="ＭＳ Ｐゴシック" pitchFamily="34" charset="-128"/>
            </a:endParaRPr>
          </a:p>
        </p:txBody>
      </p:sp>
      <p:cxnSp>
        <p:nvCxnSpPr>
          <p:cNvPr id="12" name="Straight Connector 5"/>
          <p:cNvCxnSpPr>
            <a:cxnSpLocks noChangeShapeType="1"/>
          </p:cNvCxnSpPr>
          <p:nvPr/>
        </p:nvCxnSpPr>
        <p:spPr bwMode="auto">
          <a:xfrm>
            <a:off x="2057400" y="1143000"/>
            <a:ext cx="6629400" cy="1588"/>
          </a:xfrm>
          <a:prstGeom prst="line">
            <a:avLst/>
          </a:prstGeom>
          <a:noFill/>
          <a:ln w="25400">
            <a:solidFill>
              <a:srgbClr val="1F497D"/>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13" name="Picture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84276" y="180561"/>
            <a:ext cx="1444524" cy="96243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lmi.does@dc.gov" TargetMode="External"/><Relationship Id="rId2" Type="http://schemas.openxmlformats.org/officeDocument/2006/relationships/hyperlink" Target="https://app.smartsheet.com/b/form/6558fe3e5bee43ceb0238229b0c61224" TargetMode="Externa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does.dc.gov/page/labor-statistics" TargetMode="External"/><Relationship Id="rId4" Type="http://schemas.openxmlformats.org/officeDocument/2006/relationships/hyperlink" Target="http://www.does.dc.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399"/>
            <a:ext cx="7772400" cy="1676401"/>
          </a:xfrm>
        </p:spPr>
        <p:txBody>
          <a:bodyPr/>
          <a:lstStyle/>
          <a:p>
            <a:r>
              <a:rPr lang="en-US" sz="4000" dirty="0"/>
              <a:t>D.C. Labor Market Indicators: January 2015 - December 2023</a:t>
            </a:r>
          </a:p>
        </p:txBody>
      </p:sp>
      <p:sp>
        <p:nvSpPr>
          <p:cNvPr id="3" name="Subtitle 2"/>
          <p:cNvSpPr>
            <a:spLocks noGrp="1"/>
          </p:cNvSpPr>
          <p:nvPr>
            <p:ph type="subTitle" idx="1"/>
          </p:nvPr>
        </p:nvSpPr>
        <p:spPr>
          <a:xfrm>
            <a:off x="838200" y="3044116"/>
            <a:ext cx="7467600" cy="2823284"/>
          </a:xfrm>
        </p:spPr>
        <p:txBody>
          <a:bodyPr>
            <a:normAutofit lnSpcReduction="10000"/>
          </a:bodyPr>
          <a:lstStyle/>
          <a:p>
            <a:r>
              <a:rPr lang="en-US" dirty="0"/>
              <a:t>Dr. Unique Morris-Hughes, Director</a:t>
            </a:r>
          </a:p>
          <a:p>
            <a:endParaRPr lang="en-US" dirty="0"/>
          </a:p>
          <a:p>
            <a:r>
              <a:rPr lang="en-US" dirty="0"/>
              <a:t>Victor Robertson, Chief Strategist for Education and Workforce Innovation</a:t>
            </a:r>
          </a:p>
          <a:p>
            <a:endParaRPr lang="en-US" dirty="0"/>
          </a:p>
          <a:p>
            <a:r>
              <a:rPr lang="en-US" dirty="0"/>
              <a:t>Dr. Rebati Mendali, Chief Economist/Associate Director</a:t>
            </a:r>
          </a:p>
        </p:txBody>
      </p:sp>
      <p:sp>
        <p:nvSpPr>
          <p:cNvPr id="4" name="Rectangle 4"/>
          <p:cNvSpPr>
            <a:spLocks noChangeArrowheads="1"/>
          </p:cNvSpPr>
          <p:nvPr/>
        </p:nvSpPr>
        <p:spPr bwMode="auto">
          <a:xfrm>
            <a:off x="2286000" y="5850265"/>
            <a:ext cx="51815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400" b="1" dirty="0">
                <a:latin typeface="+mj-lt"/>
              </a:rPr>
              <a:t>Prepared by the Office of Labor Market Research and Performance</a:t>
            </a:r>
          </a:p>
        </p:txBody>
      </p:sp>
      <p:sp>
        <p:nvSpPr>
          <p:cNvPr id="5" name="Footer Placeholder 4"/>
          <p:cNvSpPr>
            <a:spLocks noGrp="1"/>
          </p:cNvSpPr>
          <p:nvPr>
            <p:ph type="ftr" sz="quarter" idx="12"/>
          </p:nvPr>
        </p:nvSpPr>
        <p:spPr/>
        <p:txBody>
          <a:bodyPr/>
          <a:lstStyle/>
          <a:p>
            <a:r>
              <a:rPr lang="en-US" dirty="0"/>
              <a:t>1</a:t>
            </a:r>
          </a:p>
        </p:txBody>
      </p:sp>
    </p:spTree>
    <p:extLst>
      <p:ext uri="{BB962C8B-B14F-4D97-AF65-F5344CB8AC3E}">
        <p14:creationId xmlns:p14="http://schemas.microsoft.com/office/powerpoint/2010/main" val="236659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fld id="{BB1769F1-6B9C-4A01-A7FF-D533F08096E1}" type="slidenum">
              <a:rPr lang="en-US" smtClean="0"/>
              <a:t>10</a:t>
            </a:fld>
            <a:endParaRPr lang="en-US" dirty="0"/>
          </a:p>
        </p:txBody>
      </p:sp>
      <p:graphicFrame>
        <p:nvGraphicFramePr>
          <p:cNvPr id="3" name="Chart 2">
            <a:extLst>
              <a:ext uri="{FF2B5EF4-FFF2-40B4-BE49-F238E27FC236}">
                <a16:creationId xmlns:a16="http://schemas.microsoft.com/office/drawing/2014/main" id="{9F6641D9-D25A-0CB1-623D-4EC1C7F52CA4}"/>
              </a:ext>
            </a:extLst>
          </p:cNvPr>
          <p:cNvGraphicFramePr>
            <a:graphicFrameLocks/>
          </p:cNvGraphicFramePr>
          <p:nvPr>
            <p:extLst>
              <p:ext uri="{D42A27DB-BD31-4B8C-83A1-F6EECF244321}">
                <p14:modId xmlns:p14="http://schemas.microsoft.com/office/powerpoint/2010/main" val="709447530"/>
              </p:ext>
            </p:extLst>
          </p:nvPr>
        </p:nvGraphicFramePr>
        <p:xfrm>
          <a:off x="0" y="1143000"/>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7310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11</a:t>
            </a:r>
          </a:p>
        </p:txBody>
      </p:sp>
      <p:graphicFrame>
        <p:nvGraphicFramePr>
          <p:cNvPr id="3" name="Chart 2">
            <a:extLst>
              <a:ext uri="{FF2B5EF4-FFF2-40B4-BE49-F238E27FC236}">
                <a16:creationId xmlns:a16="http://schemas.microsoft.com/office/drawing/2014/main" id="{2BF1C20A-D628-4C80-BF6F-6919B3F2577A}"/>
              </a:ext>
            </a:extLst>
          </p:cNvPr>
          <p:cNvGraphicFramePr>
            <a:graphicFrameLocks/>
          </p:cNvGraphicFramePr>
          <p:nvPr>
            <p:extLst>
              <p:ext uri="{D42A27DB-BD31-4B8C-83A1-F6EECF244321}">
                <p14:modId xmlns:p14="http://schemas.microsoft.com/office/powerpoint/2010/main" val="2729847485"/>
              </p:ext>
            </p:extLst>
          </p:nvPr>
        </p:nvGraphicFramePr>
        <p:xfrm>
          <a:off x="-1" y="1143000"/>
          <a:ext cx="9144001"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6073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12</a:t>
            </a:r>
          </a:p>
        </p:txBody>
      </p:sp>
      <p:graphicFrame>
        <p:nvGraphicFramePr>
          <p:cNvPr id="4" name="Chart 3">
            <a:extLst>
              <a:ext uri="{FF2B5EF4-FFF2-40B4-BE49-F238E27FC236}">
                <a16:creationId xmlns:a16="http://schemas.microsoft.com/office/drawing/2014/main" id="{00000000-0008-0000-0B00-000002000000}"/>
              </a:ext>
            </a:extLst>
          </p:cNvPr>
          <p:cNvGraphicFramePr>
            <a:graphicFrameLocks/>
          </p:cNvGraphicFramePr>
          <p:nvPr>
            <p:extLst>
              <p:ext uri="{D42A27DB-BD31-4B8C-83A1-F6EECF244321}">
                <p14:modId xmlns:p14="http://schemas.microsoft.com/office/powerpoint/2010/main" val="4016891470"/>
              </p:ext>
            </p:extLst>
          </p:nvPr>
        </p:nvGraphicFramePr>
        <p:xfrm>
          <a:off x="76200" y="1142999"/>
          <a:ext cx="8915400" cy="52133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176541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13</a:t>
            </a:r>
          </a:p>
        </p:txBody>
      </p:sp>
      <p:graphicFrame>
        <p:nvGraphicFramePr>
          <p:cNvPr id="3" name="Chart 2">
            <a:extLst>
              <a:ext uri="{FF2B5EF4-FFF2-40B4-BE49-F238E27FC236}">
                <a16:creationId xmlns:a16="http://schemas.microsoft.com/office/drawing/2014/main" id="{00000000-0008-0000-1300-000002000000}"/>
              </a:ext>
            </a:extLst>
          </p:cNvPr>
          <p:cNvGraphicFramePr>
            <a:graphicFrameLocks/>
          </p:cNvGraphicFramePr>
          <p:nvPr>
            <p:extLst>
              <p:ext uri="{D42A27DB-BD31-4B8C-83A1-F6EECF244321}">
                <p14:modId xmlns:p14="http://schemas.microsoft.com/office/powerpoint/2010/main" val="1425200890"/>
              </p:ext>
            </p:extLst>
          </p:nvPr>
        </p:nvGraphicFramePr>
        <p:xfrm>
          <a:off x="152400" y="1143000"/>
          <a:ext cx="8839200" cy="533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618586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CC68479-7622-D6FC-1251-C8A292300BD0}"/>
              </a:ext>
            </a:extLst>
          </p:cNvPr>
          <p:cNvSpPr>
            <a:spLocks noGrp="1"/>
          </p:cNvSpPr>
          <p:nvPr>
            <p:ph type="ftr" sz="quarter" idx="11"/>
          </p:nvPr>
        </p:nvSpPr>
        <p:spPr/>
        <p:txBody>
          <a:bodyPr/>
          <a:lstStyle/>
          <a:p>
            <a:r>
              <a:rPr lang="en-US" dirty="0"/>
              <a:t>14</a:t>
            </a:r>
          </a:p>
        </p:txBody>
      </p:sp>
      <p:graphicFrame>
        <p:nvGraphicFramePr>
          <p:cNvPr id="2" name="Chart 1">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664113160"/>
              </p:ext>
            </p:extLst>
          </p:nvPr>
        </p:nvGraphicFramePr>
        <p:xfrm>
          <a:off x="76199" y="1142999"/>
          <a:ext cx="8991601" cy="5334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9978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15</a:t>
            </a:r>
          </a:p>
        </p:txBody>
      </p:sp>
      <p:graphicFrame>
        <p:nvGraphicFramePr>
          <p:cNvPr id="3" name="Chart 2">
            <a:extLst>
              <a:ext uri="{FF2B5EF4-FFF2-40B4-BE49-F238E27FC236}">
                <a16:creationId xmlns:a16="http://schemas.microsoft.com/office/drawing/2014/main" id="{00000000-0008-0000-1400-000002000000}"/>
              </a:ext>
            </a:extLst>
          </p:cNvPr>
          <p:cNvGraphicFramePr>
            <a:graphicFrameLocks/>
          </p:cNvGraphicFramePr>
          <p:nvPr>
            <p:extLst>
              <p:ext uri="{D42A27DB-BD31-4B8C-83A1-F6EECF244321}">
                <p14:modId xmlns:p14="http://schemas.microsoft.com/office/powerpoint/2010/main" val="2629841439"/>
              </p:ext>
            </p:extLst>
          </p:nvPr>
        </p:nvGraphicFramePr>
        <p:xfrm>
          <a:off x="0" y="1143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368544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16</a:t>
            </a:r>
          </a:p>
        </p:txBody>
      </p:sp>
      <p:graphicFrame>
        <p:nvGraphicFramePr>
          <p:cNvPr id="3" name="Chart 2">
            <a:extLst>
              <a:ext uri="{FF2B5EF4-FFF2-40B4-BE49-F238E27FC236}">
                <a16:creationId xmlns:a16="http://schemas.microsoft.com/office/drawing/2014/main" id="{00000000-0008-0000-1500-000002000000}"/>
              </a:ext>
            </a:extLst>
          </p:cNvPr>
          <p:cNvGraphicFramePr>
            <a:graphicFrameLocks/>
          </p:cNvGraphicFramePr>
          <p:nvPr>
            <p:extLst>
              <p:ext uri="{D42A27DB-BD31-4B8C-83A1-F6EECF244321}">
                <p14:modId xmlns:p14="http://schemas.microsoft.com/office/powerpoint/2010/main" val="3330201787"/>
              </p:ext>
            </p:extLst>
          </p:nvPr>
        </p:nvGraphicFramePr>
        <p:xfrm>
          <a:off x="152400" y="1143000"/>
          <a:ext cx="8839199" cy="5333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6599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1FBF2F6-AEED-4BE3-B314-20E86C5A0226}"/>
              </a:ext>
            </a:extLst>
          </p:cNvPr>
          <p:cNvSpPr>
            <a:spLocks noGrp="1"/>
          </p:cNvSpPr>
          <p:nvPr>
            <p:ph type="ftr" sz="quarter" idx="11"/>
          </p:nvPr>
        </p:nvSpPr>
        <p:spPr/>
        <p:txBody>
          <a:bodyPr/>
          <a:lstStyle/>
          <a:p>
            <a:r>
              <a:rPr lang="en-US" dirty="0"/>
              <a:t>17</a:t>
            </a:r>
          </a:p>
        </p:txBody>
      </p:sp>
      <p:sp>
        <p:nvSpPr>
          <p:cNvPr id="3" name="Rectangle 2">
            <a:extLst>
              <a:ext uri="{FF2B5EF4-FFF2-40B4-BE49-F238E27FC236}">
                <a16:creationId xmlns:a16="http://schemas.microsoft.com/office/drawing/2014/main" id="{13A48B03-D337-4C98-BFAF-CB3D27BB8CEF}"/>
              </a:ext>
            </a:extLst>
          </p:cNvPr>
          <p:cNvSpPr/>
          <p:nvPr/>
        </p:nvSpPr>
        <p:spPr>
          <a:xfrm>
            <a:off x="76200" y="1401548"/>
            <a:ext cx="8991600" cy="4618252"/>
          </a:xfrm>
          <a:prstGeom prst="rect">
            <a:avLst/>
          </a:prstGeom>
        </p:spPr>
        <p:txBody>
          <a:bodyPr wrap="square">
            <a:spAutoFit/>
          </a:bodyPr>
          <a:lstStyle/>
          <a:p>
            <a:pPr>
              <a:lnSpc>
                <a:spcPct val="150000"/>
              </a:lnSpc>
              <a:spcAft>
                <a:spcPts val="1000"/>
              </a:spcAft>
            </a:pPr>
            <a:r>
              <a:rPr lang="en-US" dirty="0">
                <a:latin typeface="Georgia" panose="02040502050405020303" pitchFamily="18" charset="0"/>
                <a:ea typeface="Calibri" panose="020F0502020204030204" pitchFamily="34" charset="0"/>
                <a:cs typeface="Times New Roman" panose="02020603050405020304" pitchFamily="18" charset="0"/>
              </a:rPr>
              <a:t>This workforce product was funded by a grant awarded by the U.S. Department of Labor’s Employment and Training Administration. The product was created by the recipient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 Internal use by an organization and/or personal use by an individual for non-commercial purposes is permissible. All other uses require the prior authorization of the copyright owner.</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601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970002"/>
            <a:ext cx="8077200" cy="3733800"/>
          </a:xfrm>
        </p:spPr>
        <p:txBody>
          <a:bodyPr>
            <a:normAutofit fontScale="85000" lnSpcReduction="20000"/>
          </a:bodyPr>
          <a:lstStyle/>
          <a:p>
            <a:pPr>
              <a:spcAft>
                <a:spcPts val="1200"/>
              </a:spcAft>
            </a:pPr>
            <a:r>
              <a:rPr lang="en-US" sz="2800" b="1" dirty="0">
                <a:solidFill>
                  <a:schemeClr val="bg2">
                    <a:lumMod val="25000"/>
                  </a:schemeClr>
                </a:solidFill>
                <a:latin typeface="Century Gothic" pitchFamily="34" charset="0"/>
              </a:rPr>
              <a:t>Pablo Venturino, Program Analysis Officer</a:t>
            </a:r>
          </a:p>
          <a:p>
            <a:pPr>
              <a:spcAft>
                <a:spcPts val="1200"/>
              </a:spcAft>
            </a:pPr>
            <a:r>
              <a:rPr lang="en-US" sz="2800" b="1" dirty="0">
                <a:solidFill>
                  <a:schemeClr val="bg2">
                    <a:lumMod val="25000"/>
                  </a:schemeClr>
                </a:solidFill>
                <a:latin typeface="Century Gothic" pitchFamily="34" charset="0"/>
              </a:rPr>
              <a:t>Opeyemi Fasakin, Labor Economist</a:t>
            </a:r>
          </a:p>
          <a:p>
            <a:pPr>
              <a:spcAft>
                <a:spcPts val="1200"/>
              </a:spcAft>
            </a:pPr>
            <a:r>
              <a:rPr lang="en-US" sz="2800" b="1" dirty="0">
                <a:solidFill>
                  <a:schemeClr val="bg2">
                    <a:lumMod val="25000"/>
                  </a:schemeClr>
                </a:solidFill>
                <a:latin typeface="Century Gothic" pitchFamily="34" charset="0"/>
              </a:rPr>
              <a:t>Thomas Tsegaye, Labor Economist</a:t>
            </a:r>
          </a:p>
          <a:p>
            <a:pPr marL="0" marR="0">
              <a:spcBef>
                <a:spcPts val="0"/>
              </a:spcBef>
              <a:spcAft>
                <a:spcPts val="0"/>
              </a:spcAft>
            </a:pPr>
            <a:r>
              <a:rPr lang="en-US" sz="2800" b="1" dirty="0">
                <a:solidFill>
                  <a:schemeClr val="bg2">
                    <a:lumMod val="25000"/>
                  </a:schemeClr>
                </a:solidFill>
                <a:latin typeface="Century Gothic" pitchFamily="34" charset="0"/>
              </a:rPr>
              <a:t>Data Request: </a:t>
            </a:r>
            <a:r>
              <a:rPr lang="en-US" sz="1600" u="sng" dirty="0">
                <a:solidFill>
                  <a:srgbClr val="0563C1"/>
                </a:solidFill>
                <a:effectLst/>
                <a:latin typeface="Times New Roman" panose="02020603050405020304" pitchFamily="18" charset="0"/>
                <a:ea typeface="Calibri" panose="020F0502020204030204" pitchFamily="34" charset="0"/>
                <a:hlinkClick r:id="rId2"/>
              </a:rPr>
              <a:t>app.smartsheet.com/b/form/6558fe3e5bee43ceb0238229b0c61224</a:t>
            </a:r>
            <a:endParaRPr lang="en-US" sz="1600" u="sng" dirty="0">
              <a:solidFill>
                <a:srgbClr val="0563C1"/>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2800" b="1" dirty="0">
                <a:solidFill>
                  <a:schemeClr val="bg2">
                    <a:lumMod val="25000"/>
                  </a:schemeClr>
                </a:solidFill>
                <a:latin typeface="Century Gothic" pitchFamily="34" charset="0"/>
              </a:rPr>
              <a:t>Email</a:t>
            </a:r>
            <a:r>
              <a:rPr lang="en-US" sz="2800" dirty="0">
                <a:solidFill>
                  <a:schemeClr val="bg2">
                    <a:lumMod val="25000"/>
                  </a:schemeClr>
                </a:solidFill>
                <a:latin typeface="Century Gothic" pitchFamily="34" charset="0"/>
              </a:rPr>
              <a:t>:</a:t>
            </a:r>
            <a:r>
              <a:rPr lang="en-US" sz="2800" dirty="0"/>
              <a:t>       </a:t>
            </a:r>
            <a:r>
              <a:rPr lang="en-US" sz="2800" dirty="0">
                <a:hlinkClick r:id="rId3"/>
              </a:rPr>
              <a:t>lmi.does@dc.gov</a:t>
            </a:r>
            <a:endParaRPr lang="en-US" sz="2800" dirty="0"/>
          </a:p>
          <a:p>
            <a:pPr>
              <a:spcAft>
                <a:spcPts val="1200"/>
              </a:spcAft>
            </a:pPr>
            <a:r>
              <a:rPr lang="en-US" sz="2800" b="1" dirty="0">
                <a:solidFill>
                  <a:schemeClr val="bg2">
                    <a:lumMod val="25000"/>
                  </a:schemeClr>
                </a:solidFill>
                <a:latin typeface="Century Gothic" pitchFamily="34" charset="0"/>
              </a:rPr>
              <a:t>Phone</a:t>
            </a:r>
            <a:r>
              <a:rPr lang="en-US" sz="2800" dirty="0">
                <a:solidFill>
                  <a:schemeClr val="bg2">
                    <a:lumMod val="25000"/>
                  </a:schemeClr>
                </a:solidFill>
                <a:latin typeface="Century Gothic" pitchFamily="34" charset="0"/>
              </a:rPr>
              <a:t>:     (202) 671-1633</a:t>
            </a:r>
          </a:p>
          <a:p>
            <a:pPr>
              <a:spcAft>
                <a:spcPts val="1200"/>
              </a:spcAft>
            </a:pPr>
            <a:r>
              <a:rPr lang="en-US" sz="2800" b="1" dirty="0">
                <a:solidFill>
                  <a:schemeClr val="bg2">
                    <a:lumMod val="25000"/>
                  </a:schemeClr>
                </a:solidFill>
                <a:latin typeface="Century Gothic" pitchFamily="34" charset="0"/>
              </a:rPr>
              <a:t>Website: 	</a:t>
            </a:r>
            <a:r>
              <a:rPr lang="en-US" sz="2800" dirty="0">
                <a:hlinkClick r:id="rId4"/>
              </a:rPr>
              <a:t>www.does.dc.gov</a:t>
            </a:r>
            <a:endParaRPr lang="en-US" sz="2800" dirty="0"/>
          </a:p>
          <a:p>
            <a:pPr>
              <a:spcAft>
                <a:spcPts val="1200"/>
              </a:spcAft>
            </a:pPr>
            <a:r>
              <a:rPr lang="en-US" sz="2800" dirty="0">
                <a:hlinkClick r:id="rId5"/>
              </a:rPr>
              <a:t>http://does.dc.gov/page/labor-statistics</a:t>
            </a:r>
            <a:endParaRPr lang="en-US" sz="2800" dirty="0"/>
          </a:p>
          <a:p>
            <a:pPr marL="0" indent="0">
              <a:spcAft>
                <a:spcPts val="1200"/>
              </a:spcAft>
              <a:buNone/>
            </a:pPr>
            <a:endParaRPr lang="en-US" sz="2800" dirty="0"/>
          </a:p>
          <a:p>
            <a:pPr marL="0" indent="0">
              <a:buNone/>
            </a:pPr>
            <a:endParaRPr lang="en-US" dirty="0"/>
          </a:p>
        </p:txBody>
      </p:sp>
      <p:pic>
        <p:nvPicPr>
          <p:cNvPr id="3" name="Picture 2" descr="WeAreWashintgonDCFinalLogo.png"/>
          <p:cNvPicPr>
            <a:picLocks noChangeAspect="1"/>
          </p:cNvPicPr>
          <p:nvPr/>
        </p:nvPicPr>
        <p:blipFill>
          <a:blip r:embed="rId6" cstate="print">
            <a:extLst>
              <a:ext uri="{28A0092B-C50C-407E-A947-70E740481C1C}">
                <a14:useLocalDpi xmlns:a14="http://schemas.microsoft.com/office/drawing/2010/main" val="0"/>
              </a:ext>
            </a:extLst>
          </a:blip>
          <a:srcRect l="7475" r="6868"/>
          <a:stretch>
            <a:fillRect/>
          </a:stretch>
        </p:blipFill>
        <p:spPr bwMode="auto">
          <a:xfrm>
            <a:off x="8077200" y="5752316"/>
            <a:ext cx="762000" cy="936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428020" y="1219200"/>
            <a:ext cx="6781800" cy="553998"/>
          </a:xfrm>
          <a:prstGeom prst="rect">
            <a:avLst/>
          </a:prstGeom>
        </p:spPr>
        <p:txBody>
          <a:bodyPr>
            <a:noAutofit/>
          </a:bodyPr>
          <a:lstStyle>
            <a:defPPr>
              <a:defRPr lang="en-US"/>
            </a:defPPr>
            <a:lvl1pPr algn="ctr">
              <a:lnSpc>
                <a:spcPct val="100000"/>
              </a:lnSpc>
              <a:spcBef>
                <a:spcPct val="0"/>
              </a:spcBef>
              <a:buNone/>
              <a:defRPr sz="3000" b="1">
                <a:solidFill>
                  <a:schemeClr val="tx2"/>
                </a:solidFill>
                <a:effectLst>
                  <a:outerShdw blurRad="63500" dist="38100" dir="5400000" algn="t" rotWithShape="0">
                    <a:prstClr val="black">
                      <a:alpha val="25000"/>
                    </a:prstClr>
                  </a:outerShdw>
                </a:effectLst>
                <a:latin typeface="Century Gothic" pitchFamily="34" charset="0"/>
                <a:ea typeface="ＭＳ Ｐゴシック" pitchFamily="34" charset="-128"/>
                <a:cs typeface="+mj-cs"/>
              </a:defRPr>
            </a:lvl1pPr>
          </a:lstStyle>
          <a:p>
            <a:r>
              <a:rPr lang="en-US" dirty="0"/>
              <a:t>Contact Information</a:t>
            </a:r>
          </a:p>
        </p:txBody>
      </p:sp>
      <p:sp>
        <p:nvSpPr>
          <p:cNvPr id="4" name="Footer Placeholder 3"/>
          <p:cNvSpPr>
            <a:spLocks noGrp="1"/>
          </p:cNvSpPr>
          <p:nvPr>
            <p:ph type="ftr" sz="quarter" idx="11"/>
          </p:nvPr>
        </p:nvSpPr>
        <p:spPr/>
        <p:txBody>
          <a:bodyPr/>
          <a:lstStyle/>
          <a:p>
            <a:r>
              <a:rPr lang="en-US" dirty="0"/>
              <a:t>18</a:t>
            </a:r>
          </a:p>
        </p:txBody>
      </p:sp>
    </p:spTree>
    <p:extLst>
      <p:ext uri="{BB962C8B-B14F-4D97-AF65-F5344CB8AC3E}">
        <p14:creationId xmlns:p14="http://schemas.microsoft.com/office/powerpoint/2010/main" val="308549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1524000"/>
            <a:ext cx="8991600" cy="4555680"/>
          </a:xfrm>
        </p:spPr>
        <p:txBody>
          <a:bodyPr>
            <a:normAutofit fontScale="25000" lnSpcReduction="20000"/>
          </a:bodyPr>
          <a:lstStyle/>
          <a:p>
            <a:r>
              <a:rPr lang="en-US" sz="5200" dirty="0">
                <a:solidFill>
                  <a:schemeClr val="tx1"/>
                </a:solidFill>
              </a:rPr>
              <a:t>From January 2015 to December 2023:</a:t>
            </a:r>
            <a:endParaRPr lang="en-US" sz="5200" dirty="0">
              <a:solidFill>
                <a:schemeClr val="tx1"/>
              </a:solidFill>
              <a:latin typeface="Georgia" panose="02040502050405020303" pitchFamily="18" charset="0"/>
              <a:cs typeface="Times New Roman" panose="02020603050405020304" pitchFamily="18" charset="0"/>
            </a:endParaRP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unemployment rate in DC decreased by </a:t>
            </a:r>
            <a:r>
              <a:rPr lang="en-US" sz="5200" b="1" dirty="0">
                <a:solidFill>
                  <a:schemeClr val="tx1"/>
                </a:solidFill>
                <a:latin typeface="Georgia" panose="02040502050405020303" pitchFamily="18" charset="0"/>
                <a:cs typeface="Times New Roman" panose="02020603050405020304" pitchFamily="18" charset="0"/>
              </a:rPr>
              <a:t>2.3</a:t>
            </a:r>
            <a:r>
              <a:rPr lang="en-US" sz="5200" dirty="0">
                <a:solidFill>
                  <a:schemeClr val="tx1"/>
                </a:solidFill>
                <a:latin typeface="Georgia" panose="02040502050405020303" pitchFamily="18" charset="0"/>
                <a:cs typeface="Times New Roman" panose="02020603050405020304" pitchFamily="18" charset="0"/>
              </a:rPr>
              <a:t> percentage points from </a:t>
            </a:r>
            <a:r>
              <a:rPr lang="en-US" sz="5200" b="1" dirty="0">
                <a:solidFill>
                  <a:schemeClr val="tx1"/>
                </a:solidFill>
                <a:latin typeface="Georgia" panose="02040502050405020303" pitchFamily="18" charset="0"/>
                <a:cs typeface="Times New Roman" panose="02020603050405020304" pitchFamily="18" charset="0"/>
              </a:rPr>
              <a:t>7.4%</a:t>
            </a:r>
            <a:r>
              <a:rPr lang="en-US" sz="5200" dirty="0">
                <a:solidFill>
                  <a:schemeClr val="tx1"/>
                </a:solidFill>
                <a:latin typeface="Georgia" panose="02040502050405020303" pitchFamily="18" charset="0"/>
                <a:cs typeface="Times New Roman" panose="02020603050405020304" pitchFamily="18" charset="0"/>
              </a:rPr>
              <a:t> to </a:t>
            </a:r>
            <a:r>
              <a:rPr lang="en-US" sz="5200" b="1" dirty="0">
                <a:solidFill>
                  <a:schemeClr val="tx1"/>
                </a:solidFill>
                <a:latin typeface="Georgia" panose="02040502050405020303" pitchFamily="18" charset="0"/>
                <a:cs typeface="Times New Roman" panose="02020603050405020304" pitchFamily="18" charset="0"/>
              </a:rPr>
              <a:t>5.1%</a:t>
            </a:r>
            <a:r>
              <a:rPr lang="en-US" sz="5200" dirty="0">
                <a:solidFill>
                  <a:schemeClr val="tx1"/>
                </a:solidFill>
                <a:latin typeface="Georgia" panose="02040502050405020303" pitchFamily="18" charset="0"/>
                <a:cs typeface="Times New Roman" panose="02020603050405020304" pitchFamily="18" charset="0"/>
              </a:rPr>
              <a:t>;</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Unemployment rate in Ward 7 and Ward 8 decreased by </a:t>
            </a:r>
            <a:r>
              <a:rPr lang="en-US" sz="5200" b="1" dirty="0">
                <a:solidFill>
                  <a:schemeClr val="tx1"/>
                </a:solidFill>
                <a:latin typeface="Georgia" panose="02040502050405020303" pitchFamily="18" charset="0"/>
                <a:cs typeface="Times New Roman" panose="02020603050405020304" pitchFamily="18" charset="0"/>
              </a:rPr>
              <a:t>4.6</a:t>
            </a:r>
            <a:r>
              <a:rPr lang="en-US" sz="5200" dirty="0">
                <a:solidFill>
                  <a:schemeClr val="tx1"/>
                </a:solidFill>
                <a:latin typeface="Georgia" panose="02040502050405020303" pitchFamily="18" charset="0"/>
                <a:cs typeface="Times New Roman" panose="02020603050405020304" pitchFamily="18" charset="0"/>
              </a:rPr>
              <a:t> percentage points (</a:t>
            </a:r>
            <a:r>
              <a:rPr lang="en-US" sz="5200" b="1" dirty="0">
                <a:solidFill>
                  <a:schemeClr val="tx1"/>
                </a:solidFill>
                <a:latin typeface="Georgia" panose="02040502050405020303" pitchFamily="18" charset="0"/>
                <a:cs typeface="Times New Roman" panose="02020603050405020304" pitchFamily="18" charset="0"/>
              </a:rPr>
              <a:t>12.9%</a:t>
            </a:r>
            <a:r>
              <a:rPr lang="en-US" sz="5200" dirty="0">
                <a:solidFill>
                  <a:schemeClr val="tx1"/>
                </a:solidFill>
                <a:latin typeface="Georgia" panose="02040502050405020303" pitchFamily="18" charset="0"/>
                <a:cs typeface="Times New Roman" panose="02020603050405020304" pitchFamily="18" charset="0"/>
              </a:rPr>
              <a:t> to </a:t>
            </a:r>
            <a:r>
              <a:rPr lang="en-US" sz="5200" b="1" dirty="0">
                <a:solidFill>
                  <a:schemeClr val="tx1"/>
                </a:solidFill>
                <a:latin typeface="Georgia" panose="02040502050405020303" pitchFamily="18" charset="0"/>
                <a:cs typeface="Times New Roman" panose="02020603050405020304" pitchFamily="18" charset="0"/>
              </a:rPr>
              <a:t>8.3%) </a:t>
            </a:r>
            <a:r>
              <a:rPr lang="en-US" sz="5200" dirty="0">
                <a:solidFill>
                  <a:schemeClr val="tx1"/>
                </a:solidFill>
                <a:latin typeface="Georgia" panose="02040502050405020303" pitchFamily="18" charset="0"/>
                <a:cs typeface="Times New Roman" panose="02020603050405020304" pitchFamily="18" charset="0"/>
              </a:rPr>
              <a:t>and </a:t>
            </a:r>
            <a:r>
              <a:rPr lang="en-US" sz="5200" b="1" dirty="0">
                <a:solidFill>
                  <a:schemeClr val="tx1"/>
                </a:solidFill>
                <a:latin typeface="Georgia" panose="02040502050405020303" pitchFamily="18" charset="0"/>
                <a:cs typeface="Times New Roman" panose="02020603050405020304" pitchFamily="18" charset="0"/>
              </a:rPr>
              <a:t>6.0</a:t>
            </a:r>
            <a:r>
              <a:rPr lang="en-US" sz="5200" dirty="0">
                <a:solidFill>
                  <a:schemeClr val="tx1"/>
                </a:solidFill>
                <a:latin typeface="Georgia" panose="02040502050405020303" pitchFamily="18" charset="0"/>
                <a:cs typeface="Times New Roman" panose="02020603050405020304" pitchFamily="18" charset="0"/>
              </a:rPr>
              <a:t> percentage points (</a:t>
            </a:r>
            <a:r>
              <a:rPr lang="en-US" sz="5200" b="1" dirty="0">
                <a:solidFill>
                  <a:schemeClr val="tx1"/>
                </a:solidFill>
                <a:latin typeface="Georgia" panose="02040502050405020303" pitchFamily="18" charset="0"/>
                <a:cs typeface="Times New Roman" panose="02020603050405020304" pitchFamily="18" charset="0"/>
              </a:rPr>
              <a:t>16.1% </a:t>
            </a:r>
            <a:r>
              <a:rPr lang="en-US" sz="5200" dirty="0">
                <a:solidFill>
                  <a:schemeClr val="tx1"/>
                </a:solidFill>
                <a:latin typeface="Georgia" panose="02040502050405020303" pitchFamily="18" charset="0"/>
                <a:cs typeface="Times New Roman" panose="02020603050405020304" pitchFamily="18" charset="0"/>
              </a:rPr>
              <a:t>to </a:t>
            </a:r>
            <a:r>
              <a:rPr lang="en-US" sz="5200" b="1" dirty="0">
                <a:solidFill>
                  <a:schemeClr val="tx1"/>
                </a:solidFill>
                <a:latin typeface="Georgia" panose="02040502050405020303" pitchFamily="18" charset="0"/>
                <a:cs typeface="Times New Roman" panose="02020603050405020304" pitchFamily="18" charset="0"/>
              </a:rPr>
              <a:t>10.1%) </a:t>
            </a:r>
            <a:r>
              <a:rPr lang="en-US" sz="5200" dirty="0">
                <a:solidFill>
                  <a:schemeClr val="tx1"/>
                </a:solidFill>
                <a:latin typeface="Georgia" panose="02040502050405020303" pitchFamily="18" charset="0"/>
                <a:cs typeface="Times New Roman" panose="02020603050405020304" pitchFamily="18" charset="0"/>
              </a:rPr>
              <a:t>respectively;</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Total number of DC residents that are employed increased by </a:t>
            </a:r>
            <a:r>
              <a:rPr lang="en-US" sz="5200" b="1" dirty="0">
                <a:solidFill>
                  <a:schemeClr val="tx1"/>
                </a:solidFill>
                <a:latin typeface="Georgia" panose="02040502050405020303" pitchFamily="18" charset="0"/>
                <a:cs typeface="Times New Roman" panose="02020603050405020304" pitchFamily="18" charset="0"/>
              </a:rPr>
              <a:t>22,400</a:t>
            </a:r>
            <a:r>
              <a:rPr lang="en-US" sz="5200" dirty="0">
                <a:solidFill>
                  <a:schemeClr val="tx1"/>
                </a:solidFill>
                <a:latin typeface="Georgia" panose="02040502050405020303" pitchFamily="18" charset="0"/>
                <a:cs typeface="Times New Roman" panose="02020603050405020304" pitchFamily="18" charset="0"/>
              </a:rPr>
              <a:t>;</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Total number of jobs in DC increased by </a:t>
            </a:r>
            <a:r>
              <a:rPr lang="en-US" sz="5200" b="1" dirty="0">
                <a:solidFill>
                  <a:schemeClr val="tx1"/>
                </a:solidFill>
                <a:latin typeface="Georgia" panose="02040502050405020303" pitchFamily="18" charset="0"/>
                <a:cs typeface="Times New Roman" panose="02020603050405020304" pitchFamily="18" charset="0"/>
              </a:rPr>
              <a:t>35,000</a:t>
            </a:r>
            <a:r>
              <a:rPr lang="en-US" sz="5200" dirty="0">
                <a:solidFill>
                  <a:schemeClr val="tx1"/>
                </a:solidFill>
                <a:latin typeface="Georgia" panose="02040502050405020303" pitchFamily="18" charset="0"/>
                <a:cs typeface="Times New Roman" panose="02020603050405020304" pitchFamily="18" charset="0"/>
              </a:rPr>
              <a:t>;</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Initial monthly unemployment insurance benefits claimants decreased by </a:t>
            </a:r>
            <a:r>
              <a:rPr lang="en-US" sz="5200" b="1" dirty="0">
                <a:solidFill>
                  <a:schemeClr val="tx1"/>
                </a:solidFill>
                <a:latin typeface="Georgia" panose="02040502050405020303" pitchFamily="18" charset="0"/>
                <a:cs typeface="Times New Roman" panose="02020603050405020304" pitchFamily="18" charset="0"/>
              </a:rPr>
              <a:t>0.11%;</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Total number of unemployed DC residents decreased by </a:t>
            </a:r>
            <a:r>
              <a:rPr lang="en-US" sz="5200" b="1" dirty="0">
                <a:solidFill>
                  <a:schemeClr val="tx1"/>
                </a:solidFill>
                <a:latin typeface="Georgia" panose="02040502050405020303" pitchFamily="18" charset="0"/>
                <a:cs typeface="Times New Roman" panose="02020603050405020304" pitchFamily="18" charset="0"/>
              </a:rPr>
              <a:t>7,900</a:t>
            </a:r>
            <a:r>
              <a:rPr lang="en-US" sz="5200" dirty="0">
                <a:solidFill>
                  <a:schemeClr val="tx1"/>
                </a:solidFill>
                <a:latin typeface="Georgia" panose="02040502050405020303" pitchFamily="18" charset="0"/>
                <a:cs typeface="Times New Roman" panose="02020603050405020304" pitchFamily="18" charset="0"/>
              </a:rPr>
              <a:t> people;</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average weekly median duration of unemployment for Black and African American decreased by </a:t>
            </a:r>
            <a:r>
              <a:rPr lang="en-US" sz="5200" b="1" dirty="0">
                <a:solidFill>
                  <a:schemeClr val="tx1"/>
                </a:solidFill>
                <a:latin typeface="Georgia" panose="02040502050405020303" pitchFamily="18" charset="0"/>
                <a:cs typeface="Times New Roman" panose="02020603050405020304" pitchFamily="18" charset="0"/>
              </a:rPr>
              <a:t>17.0</a:t>
            </a:r>
            <a:r>
              <a:rPr lang="en-US" sz="5200" dirty="0">
                <a:solidFill>
                  <a:schemeClr val="tx1"/>
                </a:solidFill>
                <a:latin typeface="Georgia" panose="02040502050405020303" pitchFamily="18" charset="0"/>
                <a:cs typeface="Times New Roman" panose="02020603050405020304" pitchFamily="18" charset="0"/>
              </a:rPr>
              <a:t> weeks;</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private sector total number of payroll jobs in the District increased by </a:t>
            </a:r>
            <a:r>
              <a:rPr lang="en-US" sz="5200" b="1" dirty="0">
                <a:solidFill>
                  <a:schemeClr val="tx1"/>
                </a:solidFill>
                <a:latin typeface="Georgia" panose="02040502050405020303" pitchFamily="18" charset="0"/>
                <a:cs typeface="Times New Roman" panose="02020603050405020304" pitchFamily="18" charset="0"/>
              </a:rPr>
              <a:t>36,500</a:t>
            </a:r>
            <a:r>
              <a:rPr lang="en-US" sz="5200" dirty="0">
                <a:solidFill>
                  <a:schemeClr val="tx1"/>
                </a:solidFill>
                <a:latin typeface="Georgia" panose="02040502050405020303" pitchFamily="18" charset="0"/>
                <a:cs typeface="Times New Roman" panose="02020603050405020304" pitchFamily="18" charset="0"/>
              </a:rPr>
              <a:t> jobs (</a:t>
            </a:r>
            <a:r>
              <a:rPr lang="en-US" sz="5200" b="1" dirty="0">
                <a:solidFill>
                  <a:schemeClr val="tx1"/>
                </a:solidFill>
                <a:latin typeface="Georgia" panose="02040502050405020303" pitchFamily="18" charset="0"/>
                <a:cs typeface="Times New Roman" panose="02020603050405020304" pitchFamily="18" charset="0"/>
              </a:rPr>
              <a:t>7.12%</a:t>
            </a:r>
            <a:r>
              <a:rPr lang="en-US" sz="5200" dirty="0">
                <a:solidFill>
                  <a:schemeClr val="tx1"/>
                </a:solidFill>
                <a:latin typeface="Georgia" panose="02040502050405020303" pitchFamily="18" charset="0"/>
                <a:cs typeface="Times New Roman" panose="02020603050405020304" pitchFamily="18" charset="0"/>
              </a:rPr>
              <a:t> increase);</a:t>
            </a:r>
            <a:endParaRPr lang="en-US" sz="5200" dirty="0">
              <a:solidFill>
                <a:schemeClr val="tx1"/>
              </a:solidFill>
              <a:highlight>
                <a:srgbClr val="FFFF00"/>
              </a:highlight>
              <a:latin typeface="Georgia" panose="02040502050405020303" pitchFamily="18" charset="0"/>
              <a:cs typeface="Times New Roman" panose="02020603050405020304" pitchFamily="18" charset="0"/>
            </a:endParaRP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Professional and Business Services has the highest employment increase among industries with employment increased by </a:t>
            </a:r>
            <a:r>
              <a:rPr lang="en-US" sz="5200" b="1" dirty="0">
                <a:solidFill>
                  <a:schemeClr val="tx1"/>
                </a:solidFill>
                <a:latin typeface="Georgia" panose="02040502050405020303" pitchFamily="18" charset="0"/>
                <a:cs typeface="Times New Roman" panose="02020603050405020304" pitchFamily="18" charset="0"/>
              </a:rPr>
              <a:t>17,000;</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highest in-demand occupation is Software Developers with an average monthly opening of </a:t>
            </a:r>
            <a:r>
              <a:rPr lang="en-US" sz="5200" b="1" dirty="0">
                <a:solidFill>
                  <a:schemeClr val="tx1"/>
                </a:solidFill>
                <a:latin typeface="Georgia" panose="02040502050405020303" pitchFamily="18" charset="0"/>
                <a:cs typeface="Times New Roman" panose="02020603050405020304" pitchFamily="18" charset="0"/>
              </a:rPr>
              <a:t>899</a:t>
            </a:r>
            <a:r>
              <a:rPr lang="en-US" sz="5200" dirty="0">
                <a:solidFill>
                  <a:schemeClr val="tx1"/>
                </a:solidFill>
                <a:latin typeface="Georgia" panose="02040502050405020303" pitchFamily="18" charset="0"/>
                <a:cs typeface="Times New Roman" panose="02020603050405020304" pitchFamily="18" charset="0"/>
              </a:rPr>
              <a:t> jobs;</a:t>
            </a:r>
          </a:p>
          <a:p>
            <a:pPr marR="0" lvl="1">
              <a:lnSpc>
                <a:spcPct val="150000"/>
              </a:lnSpc>
              <a:spcBef>
                <a:spcPts val="0"/>
              </a:spcBef>
              <a:spcAft>
                <a:spcPts val="0"/>
              </a:spcAft>
              <a:buFont typeface="Wingdings" panose="05000000000000000000" pitchFamily="2" charset="2"/>
              <a:buChar char=""/>
              <a:tabLst>
                <a:tab pos="914400" algn="l"/>
              </a:tabLst>
            </a:pPr>
            <a:r>
              <a:rPr lang="en-US" sz="5200" dirty="0">
                <a:solidFill>
                  <a:schemeClr val="tx1"/>
                </a:solidFill>
                <a:latin typeface="Georgia" panose="02040502050405020303" pitchFamily="18" charset="0"/>
                <a:cs typeface="Times New Roman" panose="02020603050405020304" pitchFamily="18" charset="0"/>
              </a:rPr>
              <a:t>The highest in-demand occupation requiring less than a bachelor’s degree is Secretaries and Administrative Assistants, Except Legal Medical &amp; Executive with an average monthly opening of </a:t>
            </a:r>
            <a:r>
              <a:rPr lang="en-US" sz="5200" b="1" dirty="0">
                <a:solidFill>
                  <a:schemeClr val="tx1"/>
                </a:solidFill>
                <a:latin typeface="Georgia" panose="02040502050405020303" pitchFamily="18" charset="0"/>
                <a:cs typeface="Times New Roman" panose="02020603050405020304" pitchFamily="18" charset="0"/>
              </a:rPr>
              <a:t>365</a:t>
            </a:r>
            <a:r>
              <a:rPr lang="en-US" sz="5200" dirty="0">
                <a:solidFill>
                  <a:schemeClr val="tx1"/>
                </a:solidFill>
                <a:latin typeface="Georgia" panose="02040502050405020303" pitchFamily="18" charset="0"/>
                <a:cs typeface="Times New Roman" panose="02020603050405020304" pitchFamily="18" charset="0"/>
              </a:rPr>
              <a:t> jobs. </a:t>
            </a:r>
          </a:p>
          <a:p>
            <a:pPr marL="457200" lvl="1" indent="0">
              <a:lnSpc>
                <a:spcPct val="150000"/>
              </a:lnSpc>
              <a:spcBef>
                <a:spcPts val="0"/>
              </a:spcBef>
              <a:buNone/>
            </a:pPr>
            <a:endParaRPr lang="en-US" sz="4800" dirty="0">
              <a:solidFill>
                <a:schemeClr val="tx1"/>
              </a:solidFill>
            </a:endParaRPr>
          </a:p>
          <a:p>
            <a:pPr marL="457200" lvl="1" indent="0">
              <a:buNone/>
            </a:pPr>
            <a:endParaRPr lang="en-US" sz="2000" dirty="0"/>
          </a:p>
          <a:p>
            <a:pPr marL="457200" lvl="1" indent="0">
              <a:buNone/>
            </a:pPr>
            <a:endParaRPr lang="en-US" sz="2000" dirty="0"/>
          </a:p>
          <a:p>
            <a:pPr lvl="1">
              <a:buFont typeface="Wingdings" panose="05000000000000000000" pitchFamily="2" charset="2"/>
              <a:buChar char="v"/>
            </a:pPr>
            <a:endParaRPr lang="en-US" dirty="0"/>
          </a:p>
        </p:txBody>
      </p:sp>
      <p:pic>
        <p:nvPicPr>
          <p:cNvPr id="3" name="Picture 2" descr="WeAreWashintgonDCFinalLogo.png"/>
          <p:cNvPicPr>
            <a:picLocks noChangeAspect="1"/>
          </p:cNvPicPr>
          <p:nvPr/>
        </p:nvPicPr>
        <p:blipFill>
          <a:blip r:embed="rId2" cstate="print">
            <a:extLst>
              <a:ext uri="{28A0092B-C50C-407E-A947-70E740481C1C}">
                <a14:useLocalDpi xmlns:a14="http://schemas.microsoft.com/office/drawing/2010/main" val="0"/>
              </a:ext>
            </a:extLst>
          </a:blip>
          <a:srcRect l="7475" r="6868"/>
          <a:stretch>
            <a:fillRect/>
          </a:stretch>
        </p:blipFill>
        <p:spPr bwMode="auto">
          <a:xfrm>
            <a:off x="8259198" y="5958259"/>
            <a:ext cx="732402" cy="899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324998" y="1143000"/>
            <a:ext cx="6781800" cy="553998"/>
          </a:xfrm>
          <a:prstGeom prst="rect">
            <a:avLst/>
          </a:prstGeom>
        </p:spPr>
        <p:txBody>
          <a:bodyPr>
            <a:noAutofit/>
          </a:bodyPr>
          <a:lstStyle>
            <a:defPPr>
              <a:defRPr lang="en-US"/>
            </a:defPPr>
            <a:lvl1pPr algn="ctr">
              <a:lnSpc>
                <a:spcPct val="100000"/>
              </a:lnSpc>
              <a:spcBef>
                <a:spcPct val="0"/>
              </a:spcBef>
              <a:buNone/>
              <a:defRPr sz="3000" b="1">
                <a:solidFill>
                  <a:schemeClr val="tx2"/>
                </a:solidFill>
                <a:effectLst>
                  <a:outerShdw blurRad="63500" dist="38100" dir="5400000" algn="t" rotWithShape="0">
                    <a:prstClr val="black">
                      <a:alpha val="25000"/>
                    </a:prstClr>
                  </a:outerShdw>
                </a:effectLst>
                <a:latin typeface="Century Gothic" pitchFamily="34" charset="0"/>
                <a:ea typeface="ＭＳ Ｐゴシック" pitchFamily="34" charset="-128"/>
                <a:cs typeface="+mj-cs"/>
              </a:defRPr>
            </a:lvl1pPr>
          </a:lstStyle>
          <a:p>
            <a:r>
              <a:rPr lang="en-US" sz="2000" dirty="0"/>
              <a:t>Highlights</a:t>
            </a:r>
            <a:endParaRPr lang="en-US" dirty="0"/>
          </a:p>
        </p:txBody>
      </p:sp>
      <p:sp>
        <p:nvSpPr>
          <p:cNvPr id="4" name="Footer Placeholder 3"/>
          <p:cNvSpPr>
            <a:spLocks noGrp="1"/>
          </p:cNvSpPr>
          <p:nvPr>
            <p:ph type="ftr" sz="quarter" idx="11"/>
          </p:nvPr>
        </p:nvSpPr>
        <p:spPr/>
        <p:txBody>
          <a:bodyPr/>
          <a:lstStyle/>
          <a:p>
            <a:r>
              <a:rPr lang="en-US" dirty="0"/>
              <a:t>2</a:t>
            </a:r>
          </a:p>
        </p:txBody>
      </p:sp>
    </p:spTree>
    <p:extLst>
      <p:ext uri="{BB962C8B-B14F-4D97-AF65-F5344CB8AC3E}">
        <p14:creationId xmlns:p14="http://schemas.microsoft.com/office/powerpoint/2010/main" val="23855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FB221D6-4B7E-4481-AFFB-255250675D84}"/>
              </a:ext>
            </a:extLst>
          </p:cNvPr>
          <p:cNvSpPr>
            <a:spLocks noGrp="1"/>
          </p:cNvSpPr>
          <p:nvPr>
            <p:ph type="ftr" sz="quarter" idx="11"/>
          </p:nvPr>
        </p:nvSpPr>
        <p:spPr/>
        <p:txBody>
          <a:bodyPr/>
          <a:lstStyle/>
          <a:p>
            <a:r>
              <a:rPr lang="en-US" dirty="0"/>
              <a:t>3</a:t>
            </a:r>
          </a:p>
        </p:txBody>
      </p:sp>
      <p:graphicFrame>
        <p:nvGraphicFramePr>
          <p:cNvPr id="4" name="Chart 3">
            <a:extLst>
              <a:ext uri="{FF2B5EF4-FFF2-40B4-BE49-F238E27FC236}">
                <a16:creationId xmlns:a16="http://schemas.microsoft.com/office/drawing/2014/main" id="{6A977C1A-EFD2-4595-918E-80B346BB1CD3}"/>
              </a:ext>
            </a:extLst>
          </p:cNvPr>
          <p:cNvGraphicFramePr>
            <a:graphicFrameLocks/>
          </p:cNvGraphicFramePr>
          <p:nvPr>
            <p:extLst>
              <p:ext uri="{D42A27DB-BD31-4B8C-83A1-F6EECF244321}">
                <p14:modId xmlns:p14="http://schemas.microsoft.com/office/powerpoint/2010/main" val="1965189831"/>
              </p:ext>
            </p:extLst>
          </p:nvPr>
        </p:nvGraphicFramePr>
        <p:xfrm>
          <a:off x="152400" y="1143000"/>
          <a:ext cx="88392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766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4</a:t>
            </a:r>
          </a:p>
        </p:txBody>
      </p:sp>
      <p:graphicFrame>
        <p:nvGraphicFramePr>
          <p:cNvPr id="5" name="Chart 4">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2842173511"/>
              </p:ext>
            </p:extLst>
          </p:nvPr>
        </p:nvGraphicFramePr>
        <p:xfrm>
          <a:off x="0" y="1143000"/>
          <a:ext cx="9144000" cy="5333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364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85800" y="6324600"/>
            <a:ext cx="2847975" cy="365125"/>
          </a:xfrm>
        </p:spPr>
        <p:txBody>
          <a:bodyPr/>
          <a:lstStyle/>
          <a:p>
            <a:r>
              <a:rPr lang="en-US" dirty="0"/>
              <a:t>5</a:t>
            </a:r>
          </a:p>
        </p:txBody>
      </p:sp>
      <p:graphicFrame>
        <p:nvGraphicFramePr>
          <p:cNvPr id="4" name="Chart 3">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915174987"/>
              </p:ext>
            </p:extLst>
          </p:nvPr>
        </p:nvGraphicFramePr>
        <p:xfrm>
          <a:off x="76200" y="1142999"/>
          <a:ext cx="8991600" cy="51816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269006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6</a:t>
            </a:r>
          </a:p>
        </p:txBody>
      </p:sp>
      <p:graphicFrame>
        <p:nvGraphicFramePr>
          <p:cNvPr id="3" name="Chart 2">
            <a:extLst>
              <a:ext uri="{FF2B5EF4-FFF2-40B4-BE49-F238E27FC236}">
                <a16:creationId xmlns:a16="http://schemas.microsoft.com/office/drawing/2014/main" id="{00000000-0008-0000-0200-000003000000}"/>
              </a:ext>
            </a:extLst>
          </p:cNvPr>
          <p:cNvGraphicFramePr>
            <a:graphicFrameLocks/>
          </p:cNvGraphicFramePr>
          <p:nvPr>
            <p:extLst>
              <p:ext uri="{D42A27DB-BD31-4B8C-83A1-F6EECF244321}">
                <p14:modId xmlns:p14="http://schemas.microsoft.com/office/powerpoint/2010/main" val="3879129979"/>
              </p:ext>
            </p:extLst>
          </p:nvPr>
        </p:nvGraphicFramePr>
        <p:xfrm>
          <a:off x="0" y="1142999"/>
          <a:ext cx="9144000" cy="4962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190084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347A1DB-BD75-4E1F-A43E-90A1255FB035}"/>
              </a:ext>
            </a:extLst>
          </p:cNvPr>
          <p:cNvSpPr>
            <a:spLocks noGrp="1"/>
          </p:cNvSpPr>
          <p:nvPr>
            <p:ph type="ftr" sz="quarter" idx="11"/>
          </p:nvPr>
        </p:nvSpPr>
        <p:spPr/>
        <p:txBody>
          <a:bodyPr/>
          <a:lstStyle/>
          <a:p>
            <a:r>
              <a:rPr lang="en-US" dirty="0"/>
              <a:t>7</a:t>
            </a:r>
          </a:p>
        </p:txBody>
      </p:sp>
      <p:sp>
        <p:nvSpPr>
          <p:cNvPr id="7" name="Title 5">
            <a:extLst>
              <a:ext uri="{FF2B5EF4-FFF2-40B4-BE49-F238E27FC236}">
                <a16:creationId xmlns:a16="http://schemas.microsoft.com/office/drawing/2014/main" id="{FD4D7526-89A3-4A3E-AE66-DA751FB287CC}"/>
              </a:ext>
            </a:extLst>
          </p:cNvPr>
          <p:cNvSpPr>
            <a:spLocks noGrp="1"/>
          </p:cNvSpPr>
          <p:nvPr>
            <p:ph type="title"/>
          </p:nvPr>
        </p:nvSpPr>
        <p:spPr>
          <a:xfrm>
            <a:off x="457200" y="838200"/>
            <a:ext cx="8229600" cy="762000"/>
          </a:xfrm>
          <a:effectLst/>
        </p:spPr>
        <p:txBody>
          <a:bodyPr/>
          <a:lstStyle/>
          <a:p>
            <a:r>
              <a:rPr lang="en-US" sz="1400" b="1" dirty="0">
                <a:solidFill>
                  <a:schemeClr val="tx1"/>
                </a:solidFill>
                <a:effectLst/>
              </a:rPr>
              <a:t>Unemployment Rate by Ward: December 2023</a:t>
            </a:r>
          </a:p>
        </p:txBody>
      </p:sp>
      <p:sp>
        <p:nvSpPr>
          <p:cNvPr id="5" name="TextBox 4">
            <a:extLst>
              <a:ext uri="{FF2B5EF4-FFF2-40B4-BE49-F238E27FC236}">
                <a16:creationId xmlns:a16="http://schemas.microsoft.com/office/drawing/2014/main" id="{6E8C5FB6-0EDA-F20B-D5BD-C3ADA56CF3F4}"/>
              </a:ext>
            </a:extLst>
          </p:cNvPr>
          <p:cNvSpPr txBox="1"/>
          <p:nvPr/>
        </p:nvSpPr>
        <p:spPr>
          <a:xfrm>
            <a:off x="990600" y="6486053"/>
            <a:ext cx="3740325" cy="246221"/>
          </a:xfrm>
          <a:prstGeom prst="rect">
            <a:avLst/>
          </a:prstGeom>
          <a:noFill/>
        </p:spPr>
        <p:txBody>
          <a:bodyPr wrap="square" rtlCol="0">
            <a:spAutoFit/>
          </a:bodyPr>
          <a:lstStyle/>
          <a:p>
            <a:r>
              <a:rPr lang="en-US" sz="1000" dirty="0"/>
              <a:t>Ward data have been updated to reflect new Ward </a:t>
            </a:r>
            <a:r>
              <a:rPr lang="en-US" sz="900" dirty="0"/>
              <a:t>boundaries</a:t>
            </a:r>
            <a:r>
              <a:rPr lang="en-US" sz="1000" dirty="0"/>
              <a:t>.</a:t>
            </a:r>
          </a:p>
        </p:txBody>
      </p:sp>
      <p:pic>
        <p:nvPicPr>
          <p:cNvPr id="6" name="Picture 5" descr="A map of washington dc with red and black text&#10;&#10;Description automatically generated">
            <a:extLst>
              <a:ext uri="{FF2B5EF4-FFF2-40B4-BE49-F238E27FC236}">
                <a16:creationId xmlns:a16="http://schemas.microsoft.com/office/drawing/2014/main" id="{DD1FBC5E-8221-B434-6983-1249C550D5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785" y="1524000"/>
            <a:ext cx="5582429" cy="4620004"/>
          </a:xfrm>
          <a:prstGeom prst="rect">
            <a:avLst/>
          </a:prstGeom>
        </p:spPr>
      </p:pic>
    </p:spTree>
    <p:extLst>
      <p:ext uri="{BB962C8B-B14F-4D97-AF65-F5344CB8AC3E}">
        <p14:creationId xmlns:p14="http://schemas.microsoft.com/office/powerpoint/2010/main" val="197109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8</a:t>
            </a:r>
          </a:p>
        </p:txBody>
      </p:sp>
      <p:graphicFrame>
        <p:nvGraphicFramePr>
          <p:cNvPr id="4" name="Chart 3">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326618912"/>
              </p:ext>
            </p:extLst>
          </p:nvPr>
        </p:nvGraphicFramePr>
        <p:xfrm>
          <a:off x="130175" y="1143000"/>
          <a:ext cx="8883649"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8976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9</a:t>
            </a:r>
          </a:p>
        </p:txBody>
      </p:sp>
      <p:graphicFrame>
        <p:nvGraphicFramePr>
          <p:cNvPr id="3" name="Chart 2">
            <a:extLst>
              <a:ext uri="{FF2B5EF4-FFF2-40B4-BE49-F238E27FC236}">
                <a16:creationId xmlns:a16="http://schemas.microsoft.com/office/drawing/2014/main" id="{1A3E8BB0-C15E-4C6F-501A-BD9101EAD750}"/>
              </a:ext>
            </a:extLst>
          </p:cNvPr>
          <p:cNvGraphicFramePr>
            <a:graphicFrameLocks/>
          </p:cNvGraphicFramePr>
          <p:nvPr>
            <p:extLst>
              <p:ext uri="{D42A27DB-BD31-4B8C-83A1-F6EECF244321}">
                <p14:modId xmlns:p14="http://schemas.microsoft.com/office/powerpoint/2010/main" val="3987172382"/>
              </p:ext>
            </p:extLst>
          </p:nvPr>
        </p:nvGraphicFramePr>
        <p:xfrm>
          <a:off x="-1" y="1143000"/>
          <a:ext cx="9144001"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474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2.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3.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4.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5.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5B3763DC0894438DD2C7E0E47D484B" ma:contentTypeVersion="6" ma:contentTypeDescription="Create a new document." ma:contentTypeScope="" ma:versionID="61332c4b4d408c2a89781b1a2b60cc9d">
  <xsd:schema xmlns:xsd="http://www.w3.org/2001/XMLSchema" xmlns:xs="http://www.w3.org/2001/XMLSchema" xmlns:p="http://schemas.microsoft.com/office/2006/metadata/properties" xmlns:ns3="5934ec00-4f9d-4a72-9955-ceacafa6b1f2" targetNamespace="http://schemas.microsoft.com/office/2006/metadata/properties" ma:root="true" ma:fieldsID="e13bf80f0653109ff4d5ecf5db6d35ff" ns3:_="">
    <xsd:import namespace="5934ec00-4f9d-4a72-9955-ceacafa6b1f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4ec00-4f9d-4a72-9955-ceacafa6b1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97C087-99A2-4413-9B1C-44267E6A6B29}">
  <ds:schemaRefs>
    <ds:schemaRef ds:uri="http://www.w3.org/XML/1998/namespace"/>
    <ds:schemaRef ds:uri="http://purl.org/dc/terms/"/>
    <ds:schemaRef ds:uri="5934ec00-4f9d-4a72-9955-ceacafa6b1f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A100661-E4D4-456A-9908-922B44BB6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4ec00-4f9d-4a72-9955-ceacafa6b1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53A871-1726-4710-8CBF-494A4A13C7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25561</TotalTime>
  <Words>841</Words>
  <Application>Microsoft Office PowerPoint</Application>
  <PresentationFormat>On-screen Show (4:3)</PresentationFormat>
  <Paragraphs>229</Paragraphs>
  <Slides>18</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Century Gothic</vt:lpstr>
      <vt:lpstr>Courier New</vt:lpstr>
      <vt:lpstr>Georgia</vt:lpstr>
      <vt:lpstr>Palatino Linotype</vt:lpstr>
      <vt:lpstr>Times New Roman</vt:lpstr>
      <vt:lpstr>Wingdings</vt:lpstr>
      <vt:lpstr>Executive</vt:lpstr>
      <vt:lpstr>D.C. Labor Market Indicators: January 2015 - December 2023</vt:lpstr>
      <vt:lpstr>PowerPoint Presentation</vt:lpstr>
      <vt:lpstr>PowerPoint Presentation</vt:lpstr>
      <vt:lpstr>PowerPoint Presentation</vt:lpstr>
      <vt:lpstr>PowerPoint Presentation</vt:lpstr>
      <vt:lpstr>PowerPoint Presentation</vt:lpstr>
      <vt:lpstr>Unemployment Rate by Ward: December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DC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Labor Market Indicators</dc:title>
  <dc:creator>ServUS</dc:creator>
  <cp:lastModifiedBy>Fasakin, Opeyemi (DOES)</cp:lastModifiedBy>
  <cp:revision>1127</cp:revision>
  <dcterms:created xsi:type="dcterms:W3CDTF">2015-09-04T16:26:18Z</dcterms:created>
  <dcterms:modified xsi:type="dcterms:W3CDTF">2024-01-24T20:19:36Z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0x010100FA5B3763DC0894438DD2C7E0E47D484B</vt:lpwstr>
  </property>
</Properties>
</file>