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9.xml" ContentType="application/vnd.openxmlformats-officedocument.drawingml.chart+xml"/>
  <Override PartName="/ppt/theme/themeOverride4.xml" ContentType="application/vnd.openxmlformats-officedocument.themeOverride+xml"/>
  <Override PartName="/ppt/notesSlides/notesSlide4.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theme/themeOverride5.xml" ContentType="application/vnd.openxmlformats-officedocument.themeOverride+xml"/>
  <Override PartName="/ppt/charts/chart12.xml" ContentType="application/vnd.openxmlformats-officedocument.drawingml.chart+xml"/>
  <Override PartName="/ppt/charts/chart13.xml" ContentType="application/vnd.openxmlformats-officedocument.drawingml.char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handoutMasterIdLst>
    <p:handoutMasterId r:id="rId24"/>
  </p:handoutMasterIdLst>
  <p:sldIdLst>
    <p:sldId id="275" r:id="rId5"/>
    <p:sldId id="271" r:id="rId6"/>
    <p:sldId id="278" r:id="rId7"/>
    <p:sldId id="263" r:id="rId8"/>
    <p:sldId id="257" r:id="rId9"/>
    <p:sldId id="258" r:id="rId10"/>
    <p:sldId id="279" r:id="rId11"/>
    <p:sldId id="265" r:id="rId12"/>
    <p:sldId id="274" r:id="rId13"/>
    <p:sldId id="277" r:id="rId14"/>
    <p:sldId id="264" r:id="rId15"/>
    <p:sldId id="259" r:id="rId16"/>
    <p:sldId id="260" r:id="rId17"/>
    <p:sldId id="281" r:id="rId18"/>
    <p:sldId id="261" r:id="rId19"/>
    <p:sldId id="272" r:id="rId20"/>
    <p:sldId id="280"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62DC839-19F0-8C3E-76F8-C0B040FD4FB9}" name="Mendali, Rebati (DOES)" initials="MR(" userId="S::rebati.mendali@dc.gov::f2054603-6fbe-4c62-9383-b387f666c15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segaye, Thomas (DOES)" initials="TT(" lastIdx="1" clrIdx="0">
    <p:extLst>
      <p:ext uri="{19B8F6BF-5375-455C-9EA6-DF929625EA0E}">
        <p15:presenceInfo xmlns:p15="http://schemas.microsoft.com/office/powerpoint/2012/main" userId="S::thomas.tsegaye@dc.gov::6d0f6252-f8d4-4277-bb69-b640e38ac1e1" providerId="AD"/>
      </p:ext>
    </p:extLst>
  </p:cmAuthor>
  <p:cmAuthor id="2" name="Mendali, Rebati (DOES)" initials="MR(" lastIdx="1" clrIdx="1">
    <p:extLst>
      <p:ext uri="{19B8F6BF-5375-455C-9EA6-DF929625EA0E}">
        <p15:presenceInfo xmlns:p15="http://schemas.microsoft.com/office/powerpoint/2012/main" userId="S::rebati.mendali@dc.gov::f2054603-6fbe-4c62-9383-b387f666c15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A52"/>
    <a:srgbClr val="229A4A"/>
    <a:srgbClr val="1E8641"/>
    <a:srgbClr val="00A4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480" autoAdjust="0"/>
    <p:restoredTop sz="94249" autoAdjust="0"/>
  </p:normalViewPr>
  <p:slideViewPr>
    <p:cSldViewPr>
      <p:cViewPr varScale="1">
        <p:scale>
          <a:sx n="104" d="100"/>
          <a:sy n="104" d="100"/>
        </p:scale>
        <p:origin x="179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blslmiserv2\Data%20(H)\Labor%20Market%20Indicators\2024\Jan_2024\Gray_Area_Excel_for_Jan_2024%20Labor%20Market%20Information%20Indicator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oleObject" Target="file:///\\blslmiserv2\Data%20(H)\Labor%20Market%20Indicators\2024\Jan_2024\Gray_Area_Excel_for_Jan_2024%20Labor%20Market%20Information%20Indicator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blslmiserv2\Data%20(H)\Labor%20Market%20Indicators\2024\Jan_2024\Gray_Area_Excel_for_Jan_2024%20Labor%20Market%20Information%20Indicator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blslmiserv2\Data%20(H)\Labor%20Market%20Indicators\2024\Jan_2024\Gray_Area_Excel_for_Jan_2024%20Labor%20Market%20Information%20Indicator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blslmiserv2\Data%20(H)\Labor%20Market%20Indicators\2024\Jan_2024\Gray_Area_Excel_for_Jan_2024%20Labor%20Market%20Information%20Indicator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blslmiserv2\Data%20(H)\Labor%20Market%20Indicators\2024\Jan_2024\Gray_Area_Excel_for_Jan_2024%20Labor%20Market%20Information%20Indicator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blslmiserv2\Data%20(H)\Labor%20Market%20Indicators\2024\Jan_2024\Gray_Area_Excel_for_Jan_2024%20Labor%20Market%20Information%20Indicator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blslmiserv2\Data%20(H)\Labor%20Market%20Indicators\2024\Jan_2024\Gray_Area_Excel_for_Jan_2024%20Labor%20Market%20Information%20Indicator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blslmiserv2\Data%20(H)\Labor%20Market%20Indicators\2024\Jan_2024\Gray_Area_Excel_for_Jan_2024%20Labor%20Market%20Information%20Indicators.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blslmiserv2\Data%20(H)\Labor%20Market%20Indicators\2024\Jan_2024\Gray_Area_Excel_for_Jan_2024%20Labor%20Market%20Information%20Indicators.xlsx" TargetMode="External"/><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3" Type="http://schemas.openxmlformats.org/officeDocument/2006/relationships/oleObject" Target="file:///\\blslmiserv2\Data%20(H)\Labor%20Market%20Indicators\2024\Jan_2024\Gray_Area_Excel_for_Jan_2024%20Labor%20Market%20Information%20Indicators.xlsx" TargetMode="External"/><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3" Type="http://schemas.openxmlformats.org/officeDocument/2006/relationships/oleObject" Target="file:///\\blslmiserv2\Data%20(H)\Labor%20Market%20Indicators\2024\Jan_2024\Gray_Area_Excel_for_Jan_2024%20Labor%20Market%20Information%20Indicators.xlsx" TargetMode="External"/><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1" Type="http://schemas.openxmlformats.org/officeDocument/2006/relationships/oleObject" Target="file:///\\blslmiserv2\Data%20(H)\Labor%20Market%20Indicators\2024\Jan_2024\Gray_Area_Excel_for_Jan_2024%20Labor%20Market%20Information%20Indicato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b="1">
                <a:solidFill>
                  <a:sysClr val="windowText" lastClr="000000"/>
                </a:solidFill>
              </a:rPr>
              <a:t>DC Annual Average</a:t>
            </a:r>
            <a:r>
              <a:rPr lang="en-US" b="1" baseline="0">
                <a:solidFill>
                  <a:sysClr val="windowText" lastClr="000000"/>
                </a:solidFill>
              </a:rPr>
              <a:t> </a:t>
            </a:r>
            <a:r>
              <a:rPr lang="en-US" b="1">
                <a:solidFill>
                  <a:sysClr val="windowText" lastClr="000000"/>
                </a:solidFill>
              </a:rPr>
              <a:t>Unemployment Rate (2015-2023)</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'Annual UR'!$N$15</c:f>
              <c:strCache>
                <c:ptCount val="1"/>
                <c:pt idx="0">
                  <c:v>Unemployment Rate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7"/>
              <c:layout>
                <c:manualLayout>
                  <c:x val="-1.4062554680665019E-2"/>
                  <c:y val="-3.15761345049260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2B5-4922-B088-CDF461BBA3CE}"/>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'Annual UR'!$J$16:$J$24</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'Annual UR'!$N$16:$N$24</c:f>
              <c:numCache>
                <c:formatCode>#,##0.0</c:formatCode>
                <c:ptCount val="9"/>
                <c:pt idx="0">
                  <c:v>6.9166666666666652</c:v>
                </c:pt>
                <c:pt idx="1">
                  <c:v>6.2333333333333334</c:v>
                </c:pt>
                <c:pt idx="2">
                  <c:v>6.1333333333333337</c:v>
                </c:pt>
                <c:pt idx="3">
                  <c:v>5.6833333333333336</c:v>
                </c:pt>
                <c:pt idx="4">
                  <c:v>5.5</c:v>
                </c:pt>
                <c:pt idx="5">
                  <c:v>7.8632031052024072</c:v>
                </c:pt>
                <c:pt idx="6">
                  <c:v>6.8608485323227715</c:v>
                </c:pt>
                <c:pt idx="7">
                  <c:v>4.7367710091105772</c:v>
                </c:pt>
                <c:pt idx="8" formatCode="#0.0">
                  <c:v>4.8749999999999991</c:v>
                </c:pt>
              </c:numCache>
            </c:numRef>
          </c:val>
          <c:smooth val="0"/>
          <c:extLst>
            <c:ext xmlns:c16="http://schemas.microsoft.com/office/drawing/2014/chart" uri="{C3380CC4-5D6E-409C-BE32-E72D297353CC}">
              <c16:uniqueId val="{00000000-CB39-43A9-946D-12BB74A6302F}"/>
            </c:ext>
          </c:extLst>
        </c:ser>
        <c:dLbls>
          <c:dLblPos val="t"/>
          <c:showLegendKey val="0"/>
          <c:showVal val="1"/>
          <c:showCatName val="0"/>
          <c:showSerName val="0"/>
          <c:showPercent val="0"/>
          <c:showBubbleSize val="0"/>
        </c:dLbls>
        <c:marker val="1"/>
        <c:smooth val="0"/>
        <c:axId val="613007344"/>
        <c:axId val="606569408"/>
      </c:lineChart>
      <c:catAx>
        <c:axId val="6130073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606569408"/>
        <c:crosses val="autoZero"/>
        <c:auto val="1"/>
        <c:lblAlgn val="ctr"/>
        <c:lblOffset val="100"/>
        <c:noMultiLvlLbl val="0"/>
      </c:catAx>
      <c:valAx>
        <c:axId val="606569408"/>
        <c:scaling>
          <c:orientation val="minMax"/>
          <c:min val="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r>
                  <a:rPr lang="en-US" sz="1050" b="1">
                    <a:solidFill>
                      <a:sysClr val="windowText" lastClr="000000"/>
                    </a:solidFill>
                  </a:rPr>
                  <a:t>Unemployment</a:t>
                </a:r>
                <a:r>
                  <a:rPr lang="en-US" sz="1050" b="1" baseline="0">
                    <a:solidFill>
                      <a:sysClr val="windowText" lastClr="000000"/>
                    </a:solidFill>
                  </a:rPr>
                  <a:t> Rate</a:t>
                </a:r>
                <a:endParaRPr lang="en-US" sz="1050" b="1">
                  <a:solidFill>
                    <a:sysClr val="windowText" lastClr="000000"/>
                  </a:solidFill>
                </a:endParaRPr>
              </a:p>
            </c:rich>
          </c:tx>
          <c:overlay val="0"/>
          <c:spPr>
            <a:noFill/>
            <a:ln>
              <a:noFill/>
            </a:ln>
            <a:effectLst/>
          </c:spPr>
          <c:txPr>
            <a:bodyPr rot="-540000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endParaRPr lang="en-US"/>
            </a:p>
          </c:txPr>
        </c:title>
        <c:numFmt formatCode="#,##0.0" sourceLinked="1"/>
        <c:majorTickMark val="out"/>
        <c:minorTickMark val="none"/>
        <c:tickLblPos val="nextTo"/>
        <c:spPr>
          <a:noFill/>
          <a:ln>
            <a:solidFill>
              <a:schemeClr val="tx1">
                <a:lumMod val="15000"/>
                <a:lumOff val="85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6130073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pPr>
            <a:r>
              <a:rPr lang="en-US"/>
              <a:t>Top 5 Industries with Highest Employment Increase (Jan.2015 – Jan.</a:t>
            </a:r>
            <a:r>
              <a:rPr lang="en-US" baseline="0"/>
              <a:t> </a:t>
            </a:r>
            <a:r>
              <a:rPr lang="en-US"/>
              <a:t>2024)</a:t>
            </a:r>
          </a:p>
        </c:rich>
      </c:tx>
      <c:overlay val="0"/>
    </c:title>
    <c:autoTitleDeleted val="0"/>
    <c:plotArea>
      <c:layout/>
      <c:barChart>
        <c:barDir val="col"/>
        <c:grouping val="clustered"/>
        <c:varyColors val="0"/>
        <c:ser>
          <c:idx val="0"/>
          <c:order val="0"/>
          <c:tx>
            <c:strRef>
              <c:f>'Top 5 Industry Growth'!$K$2:$N$2</c:f>
              <c:strCache>
                <c:ptCount val="1"/>
                <c:pt idx="0">
                  <c:v>Top 5 Industry with Highest Employment Increase (Jan.2015 – Jan. 2024)</c:v>
                </c:pt>
              </c:strCache>
            </c:strRef>
          </c:tx>
          <c:invertIfNegative val="0"/>
          <c:dPt>
            <c:idx val="1"/>
            <c:invertIfNegative val="0"/>
            <c:bubble3D val="0"/>
            <c:spPr>
              <a:solidFill>
                <a:srgbClr val="00B050"/>
              </a:solidFill>
            </c:spPr>
            <c:extLst>
              <c:ext xmlns:c16="http://schemas.microsoft.com/office/drawing/2014/chart" uri="{C3380CC4-5D6E-409C-BE32-E72D297353CC}">
                <c16:uniqueId val="{00000001-8F81-4EB6-A63A-9D8FD4C39B24}"/>
              </c:ext>
            </c:extLst>
          </c:dPt>
          <c:dPt>
            <c:idx val="2"/>
            <c:invertIfNegative val="0"/>
            <c:bubble3D val="0"/>
            <c:spPr>
              <a:solidFill>
                <a:srgbClr val="FFC000"/>
              </a:solidFill>
            </c:spPr>
            <c:extLst>
              <c:ext xmlns:c16="http://schemas.microsoft.com/office/drawing/2014/chart" uri="{C3380CC4-5D6E-409C-BE32-E72D297353CC}">
                <c16:uniqueId val="{00000003-8F81-4EB6-A63A-9D8FD4C39B24}"/>
              </c:ext>
            </c:extLst>
          </c:dPt>
          <c:dPt>
            <c:idx val="3"/>
            <c:invertIfNegative val="0"/>
            <c:bubble3D val="0"/>
            <c:spPr>
              <a:solidFill>
                <a:srgbClr val="FF0000"/>
              </a:solidFill>
            </c:spPr>
            <c:extLst>
              <c:ext xmlns:c16="http://schemas.microsoft.com/office/drawing/2014/chart" uri="{C3380CC4-5D6E-409C-BE32-E72D297353CC}">
                <c16:uniqueId val="{00000005-8F81-4EB6-A63A-9D8FD4C39B24}"/>
              </c:ext>
            </c:extLst>
          </c:dPt>
          <c:dPt>
            <c:idx val="4"/>
            <c:invertIfNegative val="0"/>
            <c:bubble3D val="0"/>
            <c:spPr>
              <a:solidFill>
                <a:schemeClr val="bg1">
                  <a:lumMod val="65000"/>
                </a:schemeClr>
              </a:solidFill>
            </c:spPr>
            <c:extLst>
              <c:ext xmlns:c16="http://schemas.microsoft.com/office/drawing/2014/chart" uri="{C3380CC4-5D6E-409C-BE32-E72D297353CC}">
                <c16:uniqueId val="{00000007-8F81-4EB6-A63A-9D8FD4C39B24}"/>
              </c:ext>
            </c:extLst>
          </c:dPt>
          <c:dPt>
            <c:idx val="5"/>
            <c:invertIfNegative val="0"/>
            <c:bubble3D val="0"/>
            <c:spPr>
              <a:solidFill>
                <a:srgbClr val="7030A0"/>
              </a:solidFill>
            </c:spPr>
            <c:extLst>
              <c:ext xmlns:c16="http://schemas.microsoft.com/office/drawing/2014/chart" uri="{C3380CC4-5D6E-409C-BE32-E72D297353CC}">
                <c16:uniqueId val="{00000009-8F81-4EB6-A63A-9D8FD4C39B24}"/>
              </c:ext>
            </c:extLst>
          </c:dPt>
          <c:dLbls>
            <c:dLbl>
              <c:idx val="0"/>
              <c:tx>
                <c:rich>
                  <a:bodyPr/>
                  <a:lstStyle/>
                  <a:p>
                    <a:r>
                      <a:rPr lang="en-US"/>
                      <a:t>+</a:t>
                    </a:r>
                    <a:fld id="{6DDBFDE1-2309-40AA-99E9-4242D34E7523}" type="VALUE">
                      <a:rPr lang="en-US"/>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8F81-4EB6-A63A-9D8FD4C39B24}"/>
                </c:ext>
              </c:extLst>
            </c:dLbl>
            <c:dLbl>
              <c:idx val="1"/>
              <c:layout>
                <c:manualLayout>
                  <c:x val="3.7191998273354157E-3"/>
                  <c:y val="1.889763779527559E-2"/>
                </c:manualLayout>
              </c:layout>
              <c:tx>
                <c:rich>
                  <a:bodyPr/>
                  <a:lstStyle/>
                  <a:p>
                    <a:r>
                      <a:rPr lang="en-US"/>
                      <a:t>+</a:t>
                    </a:r>
                    <a:fld id="{77658E6B-A043-4CA4-BE43-4F665388D466}" type="VALUE">
                      <a:rPr lang="en-US"/>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F81-4EB6-A63A-9D8FD4C39B24}"/>
                </c:ext>
              </c:extLst>
            </c:dLbl>
            <c:dLbl>
              <c:idx val="2"/>
              <c:layout>
                <c:manualLayout>
                  <c:x val="-1.8595999136677079E-3"/>
                  <c:y val="3.1496062992125984E-3"/>
                </c:manualLayout>
              </c:layout>
              <c:tx>
                <c:rich>
                  <a:bodyPr/>
                  <a:lstStyle/>
                  <a:p>
                    <a:r>
                      <a:rPr lang="en-US"/>
                      <a:t>+</a:t>
                    </a:r>
                    <a:fld id="{F6FD1D3A-F9D6-4FA2-92BB-28726B7D3B0F}" type="VALUE">
                      <a:rPr lang="en-US"/>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F81-4EB6-A63A-9D8FD4C39B24}"/>
                </c:ext>
              </c:extLst>
            </c:dLbl>
            <c:dLbl>
              <c:idx val="3"/>
              <c:layout>
                <c:manualLayout>
                  <c:x val="0"/>
                  <c:y val="1.8264840182648401E-2"/>
                </c:manualLayout>
              </c:layout>
              <c:tx>
                <c:rich>
                  <a:bodyPr/>
                  <a:lstStyle/>
                  <a:p>
                    <a:r>
                      <a:rPr lang="en-US"/>
                      <a:t>+</a:t>
                    </a:r>
                    <a:fld id="{D2106F46-5B2A-4DF8-A3F2-65E460167D6A}" type="VALUE">
                      <a:rPr lang="en-US"/>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F81-4EB6-A63A-9D8FD4C39B24}"/>
                </c:ext>
              </c:extLst>
            </c:dLbl>
            <c:dLbl>
              <c:idx val="4"/>
              <c:layout>
                <c:manualLayout>
                  <c:x val="0"/>
                  <c:y val="1.2176560121765601E-2"/>
                </c:manualLayout>
              </c:layout>
              <c:tx>
                <c:rich>
                  <a:bodyPr/>
                  <a:lstStyle/>
                  <a:p>
                    <a:r>
                      <a:rPr lang="en-US"/>
                      <a:t>+</a:t>
                    </a:r>
                    <a:fld id="{0BF2DC78-68C4-4351-AB30-C34F4A1D03A4}" type="VALUE">
                      <a:rPr lang="en-US"/>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F81-4EB6-A63A-9D8FD4C39B24}"/>
                </c:ext>
              </c:extLst>
            </c:dLbl>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'Top 5 Industry Growth'!$K$4:$K$8</c:f>
              <c:strCache>
                <c:ptCount val="5"/>
                <c:pt idx="0">
                  <c:v>Professional and Business Services</c:v>
                </c:pt>
                <c:pt idx="1">
                  <c:v>Information</c:v>
                </c:pt>
                <c:pt idx="2">
                  <c:v>Leisure and Hospitality</c:v>
                </c:pt>
                <c:pt idx="3">
                  <c:v>Educational and Health Services</c:v>
                </c:pt>
                <c:pt idx="4">
                  <c:v>Mining, Logging &amp; Construction</c:v>
                </c:pt>
              </c:strCache>
            </c:strRef>
          </c:cat>
          <c:val>
            <c:numRef>
              <c:f>'Top 5 Industry Growth'!$N$4:$N$8</c:f>
              <c:numCache>
                <c:formatCode>#,##0</c:formatCode>
                <c:ptCount val="5"/>
                <c:pt idx="0">
                  <c:v>13800.000000000011</c:v>
                </c:pt>
                <c:pt idx="1">
                  <c:v>2699.9999999999991</c:v>
                </c:pt>
                <c:pt idx="2">
                  <c:v>2400.0000000000055</c:v>
                </c:pt>
                <c:pt idx="3">
                  <c:v>1500</c:v>
                </c:pt>
                <c:pt idx="4">
                  <c:v>800.00000000000068</c:v>
                </c:pt>
              </c:numCache>
            </c:numRef>
          </c:val>
          <c:extLst>
            <c:ext xmlns:c16="http://schemas.microsoft.com/office/drawing/2014/chart" uri="{C3380CC4-5D6E-409C-BE32-E72D297353CC}">
              <c16:uniqueId val="{0000000B-8F81-4EB6-A63A-9D8FD4C39B24}"/>
            </c:ext>
          </c:extLst>
        </c:ser>
        <c:dLbls>
          <c:dLblPos val="outEnd"/>
          <c:showLegendKey val="0"/>
          <c:showVal val="1"/>
          <c:showCatName val="0"/>
          <c:showSerName val="0"/>
          <c:showPercent val="0"/>
          <c:showBubbleSize val="0"/>
        </c:dLbls>
        <c:gapWidth val="150"/>
        <c:axId val="43458560"/>
        <c:axId val="43471616"/>
      </c:barChart>
      <c:catAx>
        <c:axId val="43458560"/>
        <c:scaling>
          <c:orientation val="minMax"/>
        </c:scaling>
        <c:delete val="0"/>
        <c:axPos val="b"/>
        <c:numFmt formatCode="General" sourceLinked="0"/>
        <c:majorTickMark val="out"/>
        <c:minorTickMark val="none"/>
        <c:tickLblPos val="nextTo"/>
        <c:crossAx val="43471616"/>
        <c:crosses val="autoZero"/>
        <c:auto val="1"/>
        <c:lblAlgn val="ctr"/>
        <c:lblOffset val="100"/>
        <c:noMultiLvlLbl val="0"/>
      </c:catAx>
      <c:valAx>
        <c:axId val="43471616"/>
        <c:scaling>
          <c:orientation val="minMax"/>
        </c:scaling>
        <c:delete val="0"/>
        <c:axPos val="l"/>
        <c:majorGridlines/>
        <c:numFmt formatCode="#,##0" sourceLinked="1"/>
        <c:majorTickMark val="out"/>
        <c:minorTickMark val="none"/>
        <c:tickLblPos val="nextTo"/>
        <c:crossAx val="43458560"/>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Job Openings vs. Number of Unemployed DC Residents (Jan. 2015 - Jan.</a:t>
            </a:r>
            <a:r>
              <a:rPr lang="en-US" sz="1400" baseline="0"/>
              <a:t> </a:t>
            </a:r>
            <a:r>
              <a:rPr lang="en-US" sz="1400"/>
              <a:t>2024)</a:t>
            </a:r>
          </a:p>
        </c:rich>
      </c:tx>
      <c:layout>
        <c:manualLayout>
          <c:xMode val="edge"/>
          <c:yMode val="edge"/>
          <c:x val="0.24521410491096848"/>
          <c:y val="1.6107382550335572E-2"/>
        </c:manualLayout>
      </c:layout>
      <c:overlay val="0"/>
    </c:title>
    <c:autoTitleDeleted val="0"/>
    <c:plotArea>
      <c:layout>
        <c:manualLayout>
          <c:layoutTarget val="inner"/>
          <c:xMode val="edge"/>
          <c:yMode val="edge"/>
          <c:x val="1.9235274818588853E-2"/>
          <c:y val="0.10140077821011674"/>
          <c:w val="0.96781562889715278"/>
          <c:h val="0.81278102883054015"/>
        </c:manualLayout>
      </c:layout>
      <c:barChart>
        <c:barDir val="bar"/>
        <c:grouping val="clustered"/>
        <c:varyColors val="0"/>
        <c:ser>
          <c:idx val="1"/>
          <c:order val="0"/>
          <c:tx>
            <c:strRef>
              <c:f>'Ads &amp; Number Unemployed'!$B$1</c:f>
              <c:strCache>
                <c:ptCount val="1"/>
                <c:pt idx="0">
                  <c:v>Number of Job Openings (Advertised Jobs)</c:v>
                </c:pt>
              </c:strCache>
            </c:strRef>
          </c:tx>
          <c:spPr>
            <a:solidFill>
              <a:schemeClr val="tx2">
                <a:alpha val="75000"/>
              </a:schemeClr>
            </a:solidFill>
          </c:spPr>
          <c:invertIfNegative val="0"/>
          <c:dLbls>
            <c:dLbl>
              <c:idx val="0"/>
              <c:layout>
                <c:manualLayout>
                  <c:x val="-0.71911646808648044"/>
                  <c:y val="-4.8259239968543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222-4F6B-A3B0-BC60C2978DDA}"/>
                </c:ext>
              </c:extLst>
            </c:dLbl>
            <c:dLbl>
              <c:idx val="1"/>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222-4F6B-A3B0-BC60C2978DDA}"/>
                </c:ext>
              </c:extLst>
            </c:dLbl>
            <c:dLbl>
              <c:idx val="2"/>
              <c:layout>
                <c:manualLayout>
                  <c:x val="-4.2078424846504862E-2"/>
                  <c:y val="8.234635100142634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222-4F6B-A3B0-BC60C2978DDA}"/>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'Ads &amp; Number Unemployed'!$A$2:$A$4</c:f>
              <c:strCache>
                <c:ptCount val="3"/>
                <c:pt idx="0">
                  <c:v>Jan-15</c:v>
                </c:pt>
                <c:pt idx="1">
                  <c:v>Jan-24</c:v>
                </c:pt>
                <c:pt idx="2">
                  <c:v>Difference</c:v>
                </c:pt>
              </c:strCache>
            </c:strRef>
          </c:cat>
          <c:val>
            <c:numRef>
              <c:f>'Ads &amp; Number Unemployed'!$B$2:$B$4</c:f>
              <c:numCache>
                <c:formatCode>#,##0</c:formatCode>
                <c:ptCount val="3"/>
                <c:pt idx="0">
                  <c:v>52221</c:v>
                </c:pt>
                <c:pt idx="1">
                  <c:v>47938</c:v>
                </c:pt>
                <c:pt idx="2">
                  <c:v>-4283</c:v>
                </c:pt>
              </c:numCache>
            </c:numRef>
          </c:val>
          <c:extLst>
            <c:ext xmlns:c16="http://schemas.microsoft.com/office/drawing/2014/chart" uri="{C3380CC4-5D6E-409C-BE32-E72D297353CC}">
              <c16:uniqueId val="{00000003-A222-4F6B-A3B0-BC60C2978DDA}"/>
            </c:ext>
          </c:extLst>
        </c:ser>
        <c:ser>
          <c:idx val="0"/>
          <c:order val="1"/>
          <c:tx>
            <c:strRef>
              <c:f>'Ads &amp; Number Unemployed'!$C$1</c:f>
              <c:strCache>
                <c:ptCount val="1"/>
                <c:pt idx="0">
                  <c:v>Number Unemployed in D.C.</c:v>
                </c:pt>
              </c:strCache>
            </c:strRef>
          </c:tx>
          <c:spPr>
            <a:solidFill>
              <a:srgbClr val="92D050"/>
            </a:solidFill>
          </c:spPr>
          <c:invertIfNegative val="0"/>
          <c:dLbls>
            <c:spPr>
              <a:noFill/>
              <a:ln>
                <a:noFill/>
              </a:ln>
              <a:effectLst/>
            </c:spPr>
            <c:txPr>
              <a:bodyPr/>
              <a:lstStyle/>
              <a:p>
                <a:pPr>
                  <a:defRPr b="1"/>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'Ads &amp; Number Unemployed'!$A$2:$A$4</c:f>
              <c:strCache>
                <c:ptCount val="3"/>
                <c:pt idx="0">
                  <c:v>Jan-15</c:v>
                </c:pt>
                <c:pt idx="1">
                  <c:v>Jan-24</c:v>
                </c:pt>
                <c:pt idx="2">
                  <c:v>Difference</c:v>
                </c:pt>
              </c:strCache>
            </c:strRef>
          </c:cat>
          <c:val>
            <c:numRef>
              <c:f>'Ads &amp; Number Unemployed'!$C$2:$C$4</c:f>
              <c:numCache>
                <c:formatCode>#,##0</c:formatCode>
                <c:ptCount val="3"/>
                <c:pt idx="0">
                  <c:v>28400</c:v>
                </c:pt>
                <c:pt idx="1">
                  <c:v>20300</c:v>
                </c:pt>
                <c:pt idx="2">
                  <c:v>-8100</c:v>
                </c:pt>
              </c:numCache>
            </c:numRef>
          </c:val>
          <c:extLst>
            <c:ext xmlns:c16="http://schemas.microsoft.com/office/drawing/2014/chart" uri="{C3380CC4-5D6E-409C-BE32-E72D297353CC}">
              <c16:uniqueId val="{00000004-A222-4F6B-A3B0-BC60C2978DDA}"/>
            </c:ext>
          </c:extLst>
        </c:ser>
        <c:dLbls>
          <c:showLegendKey val="0"/>
          <c:showVal val="0"/>
          <c:showCatName val="0"/>
          <c:showSerName val="0"/>
          <c:showPercent val="0"/>
          <c:showBubbleSize val="0"/>
        </c:dLbls>
        <c:gapWidth val="150"/>
        <c:axId val="43324928"/>
        <c:axId val="43326464"/>
      </c:barChart>
      <c:catAx>
        <c:axId val="43324928"/>
        <c:scaling>
          <c:orientation val="minMax"/>
        </c:scaling>
        <c:delete val="0"/>
        <c:axPos val="l"/>
        <c:numFmt formatCode="#,##0.00_);[Red]\(#,##0.00\)" sourceLinked="0"/>
        <c:majorTickMark val="out"/>
        <c:minorTickMark val="none"/>
        <c:tickLblPos val="nextTo"/>
        <c:spPr>
          <a:ln/>
        </c:spPr>
        <c:txPr>
          <a:bodyPr/>
          <a:lstStyle/>
          <a:p>
            <a:pPr>
              <a:defRPr b="1"/>
            </a:pPr>
            <a:endParaRPr lang="en-US"/>
          </a:p>
        </c:txPr>
        <c:crossAx val="43326464"/>
        <c:crosses val="autoZero"/>
        <c:auto val="1"/>
        <c:lblAlgn val="ctr"/>
        <c:lblOffset val="10"/>
        <c:tickLblSkip val="1"/>
        <c:noMultiLvlLbl val="0"/>
      </c:catAx>
      <c:valAx>
        <c:axId val="43326464"/>
        <c:scaling>
          <c:orientation val="minMax"/>
          <c:min val="-5000"/>
        </c:scaling>
        <c:delete val="1"/>
        <c:axPos val="t"/>
        <c:numFmt formatCode="#,##0" sourceLinked="1"/>
        <c:majorTickMark val="out"/>
        <c:minorTickMark val="none"/>
        <c:tickLblPos val="nextTo"/>
        <c:crossAx val="43324928"/>
        <c:crosses val="max"/>
        <c:crossBetween val="between"/>
      </c:valAx>
    </c:plotArea>
    <c:legend>
      <c:legendPos val="b"/>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'Top 5 Job Openings'!$A$1:$C$1</c:f>
          <c:strCache>
            <c:ptCount val="3"/>
            <c:pt idx="0">
              <c:v>Top 5 Job Openings: January 2023 - January 2024 (Average Monthly Unique Job Postings)</c:v>
            </c:pt>
          </c:strCache>
        </c:strRef>
      </c:tx>
      <c:layout>
        <c:manualLayout>
          <c:xMode val="edge"/>
          <c:yMode val="edge"/>
          <c:x val="0.10051654625660571"/>
          <c:y val="2.0779220779220779E-2"/>
        </c:manualLayout>
      </c:layout>
      <c:overlay val="0"/>
      <c:txPr>
        <a:bodyPr/>
        <a:lstStyle/>
        <a:p>
          <a:pPr>
            <a:defRPr sz="1200"/>
          </a:pPr>
          <a:endParaRPr lang="en-US"/>
        </a:p>
      </c:txPr>
    </c:title>
    <c:autoTitleDeleted val="0"/>
    <c:plotArea>
      <c:layout/>
      <c:barChart>
        <c:barDir val="col"/>
        <c:grouping val="clustered"/>
        <c:varyColors val="0"/>
        <c:ser>
          <c:idx val="0"/>
          <c:order val="0"/>
          <c:tx>
            <c:strRef>
              <c:f>'Top 5 Job Openings'!$B$1:$B$2</c:f>
              <c:strCache>
                <c:ptCount val="2"/>
                <c:pt idx="0">
                  <c:v>Top 5 Job Openings: January 2023 - January 2024 (Average Monthly Unique Job Postings)</c:v>
                </c:pt>
                <c:pt idx="1">
                  <c:v>Avg. Monthly Postings (Jan 2023 - Jan 2024)</c:v>
                </c:pt>
              </c:strCache>
            </c:strRef>
          </c:tx>
          <c:invertIfNegative val="0"/>
          <c:dPt>
            <c:idx val="1"/>
            <c:invertIfNegative val="0"/>
            <c:bubble3D val="0"/>
            <c:spPr>
              <a:solidFill>
                <a:srgbClr val="FFC000"/>
              </a:solidFill>
            </c:spPr>
            <c:extLst>
              <c:ext xmlns:c16="http://schemas.microsoft.com/office/drawing/2014/chart" uri="{C3380CC4-5D6E-409C-BE32-E72D297353CC}">
                <c16:uniqueId val="{00000001-818A-4962-8734-89E248DD5147}"/>
              </c:ext>
            </c:extLst>
          </c:dPt>
          <c:dPt>
            <c:idx val="2"/>
            <c:invertIfNegative val="0"/>
            <c:bubble3D val="0"/>
            <c:spPr>
              <a:solidFill>
                <a:schemeClr val="accent4">
                  <a:lumMod val="60000"/>
                  <a:lumOff val="40000"/>
                </a:schemeClr>
              </a:solidFill>
            </c:spPr>
            <c:extLst>
              <c:ext xmlns:c16="http://schemas.microsoft.com/office/drawing/2014/chart" uri="{C3380CC4-5D6E-409C-BE32-E72D297353CC}">
                <c16:uniqueId val="{00000003-818A-4962-8734-89E248DD5147}"/>
              </c:ext>
            </c:extLst>
          </c:dPt>
          <c:dPt>
            <c:idx val="3"/>
            <c:invertIfNegative val="0"/>
            <c:bubble3D val="0"/>
            <c:spPr>
              <a:solidFill>
                <a:srgbClr val="FF0000"/>
              </a:solidFill>
            </c:spPr>
            <c:extLst>
              <c:ext xmlns:c16="http://schemas.microsoft.com/office/drawing/2014/chart" uri="{C3380CC4-5D6E-409C-BE32-E72D297353CC}">
                <c16:uniqueId val="{00000005-818A-4962-8734-89E248DD5147}"/>
              </c:ext>
            </c:extLst>
          </c:dPt>
          <c:dPt>
            <c:idx val="4"/>
            <c:invertIfNegative val="0"/>
            <c:bubble3D val="0"/>
            <c:spPr>
              <a:solidFill>
                <a:srgbClr val="00B050"/>
              </a:solidFill>
            </c:spPr>
            <c:extLst>
              <c:ext xmlns:c16="http://schemas.microsoft.com/office/drawing/2014/chart" uri="{C3380CC4-5D6E-409C-BE32-E72D297353CC}">
                <c16:uniqueId val="{00000007-818A-4962-8734-89E248DD5147}"/>
              </c:ext>
            </c:extLst>
          </c:dPt>
          <c:dLbls>
            <c:spPr>
              <a:noFill/>
              <a:ln>
                <a:noFill/>
              </a:ln>
              <a:effectLst/>
            </c:spPr>
            <c:txPr>
              <a:bodyPr/>
              <a:lstStyle/>
              <a:p>
                <a:pPr>
                  <a:defRPr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'Top 5 Job Openings'!$A$3:$A$7</c:f>
              <c:strCache>
                <c:ptCount val="5"/>
                <c:pt idx="0">
                  <c:v>Software Developers</c:v>
                </c:pt>
                <c:pt idx="1">
                  <c:v>Registered Nurses</c:v>
                </c:pt>
                <c:pt idx="2">
                  <c:v>Managers, All Other</c:v>
                </c:pt>
                <c:pt idx="3">
                  <c:v>Computer Occupations, All Other</c:v>
                </c:pt>
                <c:pt idx="4">
                  <c:v>Management Analysts</c:v>
                </c:pt>
              </c:strCache>
            </c:strRef>
          </c:cat>
          <c:val>
            <c:numRef>
              <c:f>'Top 5 Job Openings'!$B$3:$B$7</c:f>
              <c:numCache>
                <c:formatCode>#,##0;[Red]\ \(#,##0\)</c:formatCode>
                <c:ptCount val="5"/>
                <c:pt idx="0">
                  <c:v>881</c:v>
                </c:pt>
                <c:pt idx="1">
                  <c:v>829.30769230800001</c:v>
                </c:pt>
                <c:pt idx="2">
                  <c:v>807.84615384599999</c:v>
                </c:pt>
                <c:pt idx="3">
                  <c:v>648.92307692300005</c:v>
                </c:pt>
                <c:pt idx="4">
                  <c:v>557.23076923099995</c:v>
                </c:pt>
              </c:numCache>
            </c:numRef>
          </c:val>
          <c:extLst>
            <c:ext xmlns:c16="http://schemas.microsoft.com/office/drawing/2014/chart" uri="{C3380CC4-5D6E-409C-BE32-E72D297353CC}">
              <c16:uniqueId val="{00000008-818A-4962-8734-89E248DD5147}"/>
            </c:ext>
          </c:extLst>
        </c:ser>
        <c:dLbls>
          <c:dLblPos val="ctr"/>
          <c:showLegendKey val="0"/>
          <c:showVal val="1"/>
          <c:showCatName val="0"/>
          <c:showSerName val="0"/>
          <c:showPercent val="0"/>
          <c:showBubbleSize val="0"/>
        </c:dLbls>
        <c:gapWidth val="150"/>
        <c:axId val="44179456"/>
        <c:axId val="44182144"/>
      </c:barChart>
      <c:lineChart>
        <c:grouping val="standard"/>
        <c:varyColors val="0"/>
        <c:ser>
          <c:idx val="1"/>
          <c:order val="1"/>
          <c:tx>
            <c:strRef>
              <c:f>'Top 5 Job Openings'!$C$1:$C$2</c:f>
              <c:strCache>
                <c:ptCount val="2"/>
                <c:pt idx="0">
                  <c:v>Top 5 Job Openings: January 2023 - January 2024 (Average Monthly Unique Job Postings)</c:v>
                </c:pt>
                <c:pt idx="1">
                  <c:v>Annual Median Wages(2022)</c:v>
                </c:pt>
              </c:strCache>
            </c:strRef>
          </c:tx>
          <c:marker>
            <c:symbol val="diamond"/>
            <c:size val="7"/>
          </c:marker>
          <c:dLbls>
            <c:spPr>
              <a:noFill/>
              <a:ln>
                <a:noFill/>
              </a:ln>
              <a:effectLst/>
            </c:spPr>
            <c:txPr>
              <a:bodyPr/>
              <a:lstStyle/>
              <a:p>
                <a:pPr>
                  <a:defRPr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'Top 5 Job Openings'!$A$3:$A$7</c:f>
              <c:strCache>
                <c:ptCount val="5"/>
                <c:pt idx="0">
                  <c:v>Software Developers</c:v>
                </c:pt>
                <c:pt idx="1">
                  <c:v>Registered Nurses</c:v>
                </c:pt>
                <c:pt idx="2">
                  <c:v>Managers, All Other</c:v>
                </c:pt>
                <c:pt idx="3">
                  <c:v>Computer Occupations, All Other</c:v>
                </c:pt>
                <c:pt idx="4">
                  <c:v>Management Analysts</c:v>
                </c:pt>
              </c:strCache>
            </c:strRef>
          </c:cat>
          <c:val>
            <c:numRef>
              <c:f>'Top 5 Job Openings'!$C$3:$C$7</c:f>
              <c:numCache>
                <c:formatCode>"$"#,##0</c:formatCode>
                <c:ptCount val="5"/>
                <c:pt idx="0">
                  <c:v>135230</c:v>
                </c:pt>
                <c:pt idx="1">
                  <c:v>98970</c:v>
                </c:pt>
                <c:pt idx="2">
                  <c:v>155670</c:v>
                </c:pt>
                <c:pt idx="3">
                  <c:v>128170</c:v>
                </c:pt>
                <c:pt idx="4">
                  <c:v>110780</c:v>
                </c:pt>
              </c:numCache>
            </c:numRef>
          </c:val>
          <c:smooth val="0"/>
          <c:extLst>
            <c:ext xmlns:c16="http://schemas.microsoft.com/office/drawing/2014/chart" uri="{C3380CC4-5D6E-409C-BE32-E72D297353CC}">
              <c16:uniqueId val="{00000009-818A-4962-8734-89E248DD5147}"/>
            </c:ext>
          </c:extLst>
        </c:ser>
        <c:dLbls>
          <c:dLblPos val="ctr"/>
          <c:showLegendKey val="0"/>
          <c:showVal val="1"/>
          <c:showCatName val="0"/>
          <c:showSerName val="0"/>
          <c:showPercent val="0"/>
          <c:showBubbleSize val="0"/>
        </c:dLbls>
        <c:marker val="1"/>
        <c:smooth val="0"/>
        <c:axId val="44190336"/>
        <c:axId val="44188416"/>
      </c:lineChart>
      <c:catAx>
        <c:axId val="44179456"/>
        <c:scaling>
          <c:orientation val="minMax"/>
        </c:scaling>
        <c:delete val="0"/>
        <c:axPos val="b"/>
        <c:numFmt formatCode="General" sourceLinked="0"/>
        <c:majorTickMark val="out"/>
        <c:minorTickMark val="none"/>
        <c:tickLblPos val="nextTo"/>
        <c:crossAx val="44182144"/>
        <c:crosses val="autoZero"/>
        <c:auto val="1"/>
        <c:lblAlgn val="ctr"/>
        <c:lblOffset val="100"/>
        <c:noMultiLvlLbl val="0"/>
      </c:catAx>
      <c:valAx>
        <c:axId val="44182144"/>
        <c:scaling>
          <c:orientation val="minMax"/>
        </c:scaling>
        <c:delete val="0"/>
        <c:axPos val="l"/>
        <c:majorGridlines/>
        <c:title>
          <c:tx>
            <c:rich>
              <a:bodyPr rot="-5400000" vert="horz"/>
              <a:lstStyle/>
              <a:p>
                <a:pPr>
                  <a:defRPr sz="1100"/>
                </a:pPr>
                <a:r>
                  <a:rPr lang="en-US" sz="1100"/>
                  <a:t>Job Openings</a:t>
                </a:r>
              </a:p>
            </c:rich>
          </c:tx>
          <c:overlay val="0"/>
        </c:title>
        <c:numFmt formatCode="#,##0;[Red]\ \(#,##0\)" sourceLinked="1"/>
        <c:majorTickMark val="out"/>
        <c:minorTickMark val="none"/>
        <c:tickLblPos val="nextTo"/>
        <c:crossAx val="44179456"/>
        <c:crosses val="autoZero"/>
        <c:crossBetween val="between"/>
      </c:valAx>
      <c:valAx>
        <c:axId val="44188416"/>
        <c:scaling>
          <c:orientation val="minMax"/>
        </c:scaling>
        <c:delete val="0"/>
        <c:axPos val="r"/>
        <c:title>
          <c:tx>
            <c:rich>
              <a:bodyPr rot="-5400000" vert="horz"/>
              <a:lstStyle/>
              <a:p>
                <a:pPr>
                  <a:defRPr sz="1100"/>
                </a:pPr>
                <a:r>
                  <a:rPr lang="en-US" sz="1100"/>
                  <a:t>Annual</a:t>
                </a:r>
                <a:r>
                  <a:rPr lang="en-US" sz="1100" baseline="0"/>
                  <a:t> Median Wages</a:t>
                </a:r>
                <a:endParaRPr lang="en-US" sz="1100"/>
              </a:p>
            </c:rich>
          </c:tx>
          <c:overlay val="0"/>
        </c:title>
        <c:numFmt formatCode="&quot;$&quot;#,##0" sourceLinked="1"/>
        <c:majorTickMark val="out"/>
        <c:minorTickMark val="none"/>
        <c:tickLblPos val="nextTo"/>
        <c:crossAx val="44190336"/>
        <c:crosses val="max"/>
        <c:crossBetween val="between"/>
      </c:valAx>
      <c:catAx>
        <c:axId val="44190336"/>
        <c:scaling>
          <c:orientation val="minMax"/>
        </c:scaling>
        <c:delete val="1"/>
        <c:axPos val="b"/>
        <c:numFmt formatCode="General" sourceLinked="1"/>
        <c:majorTickMark val="out"/>
        <c:minorTickMark val="none"/>
        <c:tickLblPos val="nextTo"/>
        <c:crossAx val="44188416"/>
        <c:crosses val="autoZero"/>
        <c:auto val="1"/>
        <c:lblAlgn val="ctr"/>
        <c:lblOffset val="100"/>
        <c:noMultiLvlLbl val="0"/>
      </c:cat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'Top 5 Jobs Less Than Bachelors'!$A$1:$C$1</c:f>
          <c:strCache>
            <c:ptCount val="3"/>
            <c:pt idx="0">
              <c:v>Top 5 Job Openings Requiring Less Than Bachelor's Degree: January 2023 - January 2024 (Avg Monthly Unique Job Postings)</c:v>
            </c:pt>
          </c:strCache>
        </c:strRef>
      </c:tx>
      <c:layout>
        <c:manualLayout>
          <c:xMode val="edge"/>
          <c:yMode val="edge"/>
          <c:x val="0.114614054610059"/>
          <c:y val="1.8264840182648401E-2"/>
        </c:manualLayout>
      </c:layout>
      <c:overlay val="0"/>
      <c:txPr>
        <a:bodyPr/>
        <a:lstStyle/>
        <a:p>
          <a:pPr>
            <a:defRPr sz="1200"/>
          </a:pPr>
          <a:endParaRPr lang="en-US"/>
        </a:p>
      </c:txPr>
    </c:title>
    <c:autoTitleDeleted val="0"/>
    <c:plotArea>
      <c:layout/>
      <c:barChart>
        <c:barDir val="col"/>
        <c:grouping val="clustered"/>
        <c:varyColors val="0"/>
        <c:ser>
          <c:idx val="0"/>
          <c:order val="0"/>
          <c:tx>
            <c:strRef>
              <c:f>'Top 5 Jobs Less Than Bachelors'!$B$2</c:f>
              <c:strCache>
                <c:ptCount val="1"/>
                <c:pt idx="0">
                  <c:v>Avg. Monthly Postings (Jan 2023 - Jan. 2024)</c:v>
                </c:pt>
              </c:strCache>
            </c:strRef>
          </c:tx>
          <c:spPr>
            <a:solidFill>
              <a:schemeClr val="tx2">
                <a:lumMod val="60000"/>
                <a:lumOff val="40000"/>
              </a:schemeClr>
            </a:solidFill>
          </c:spPr>
          <c:invertIfNegative val="0"/>
          <c:dPt>
            <c:idx val="1"/>
            <c:invertIfNegative val="0"/>
            <c:bubble3D val="0"/>
            <c:spPr>
              <a:solidFill>
                <a:srgbClr val="FFC000"/>
              </a:solidFill>
            </c:spPr>
            <c:extLst>
              <c:ext xmlns:c16="http://schemas.microsoft.com/office/drawing/2014/chart" uri="{C3380CC4-5D6E-409C-BE32-E72D297353CC}">
                <c16:uniqueId val="{00000001-C88C-41C7-A8E7-181C5FABF27D}"/>
              </c:ext>
            </c:extLst>
          </c:dPt>
          <c:dPt>
            <c:idx val="2"/>
            <c:invertIfNegative val="0"/>
            <c:bubble3D val="0"/>
            <c:spPr>
              <a:solidFill>
                <a:schemeClr val="accent2">
                  <a:lumMod val="75000"/>
                </a:schemeClr>
              </a:solidFill>
            </c:spPr>
            <c:extLst>
              <c:ext xmlns:c16="http://schemas.microsoft.com/office/drawing/2014/chart" uri="{C3380CC4-5D6E-409C-BE32-E72D297353CC}">
                <c16:uniqueId val="{00000003-C88C-41C7-A8E7-181C5FABF27D}"/>
              </c:ext>
            </c:extLst>
          </c:dPt>
          <c:dPt>
            <c:idx val="3"/>
            <c:invertIfNegative val="0"/>
            <c:bubble3D val="0"/>
            <c:spPr>
              <a:solidFill>
                <a:schemeClr val="accent4">
                  <a:lumMod val="75000"/>
                </a:schemeClr>
              </a:solidFill>
            </c:spPr>
            <c:extLst>
              <c:ext xmlns:c16="http://schemas.microsoft.com/office/drawing/2014/chart" uri="{C3380CC4-5D6E-409C-BE32-E72D297353CC}">
                <c16:uniqueId val="{00000005-C88C-41C7-A8E7-181C5FABF27D}"/>
              </c:ext>
            </c:extLst>
          </c:dPt>
          <c:dPt>
            <c:idx val="4"/>
            <c:invertIfNegative val="0"/>
            <c:bubble3D val="0"/>
            <c:spPr>
              <a:solidFill>
                <a:schemeClr val="accent3">
                  <a:lumMod val="75000"/>
                </a:schemeClr>
              </a:solidFill>
            </c:spPr>
            <c:extLst>
              <c:ext xmlns:c16="http://schemas.microsoft.com/office/drawing/2014/chart" uri="{C3380CC4-5D6E-409C-BE32-E72D297353CC}">
                <c16:uniqueId val="{00000007-C88C-41C7-A8E7-181C5FABF27D}"/>
              </c:ext>
            </c:extLst>
          </c:dPt>
          <c:dLbls>
            <c:spPr>
              <a:noFill/>
              <a:ln>
                <a:noFill/>
              </a:ln>
              <a:effectLst/>
            </c:spPr>
            <c:txPr>
              <a:bodyPr/>
              <a:lstStyle/>
              <a:p>
                <a:pPr>
                  <a:defRPr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'Top 5 Jobs Less Than Bachelors'!$A$3:$A$7</c:f>
              <c:strCache>
                <c:ptCount val="5"/>
                <c:pt idx="0">
                  <c:v>Secretaries and Administrative Assistants, Except Legal, Medical, and Executive</c:v>
                </c:pt>
                <c:pt idx="1">
                  <c:v>Computer User Support Specialists</c:v>
                </c:pt>
                <c:pt idx="2">
                  <c:v>Sales Representatives, Wholesale and Manufacturing, Except Technical and Scientific Products</c:v>
                </c:pt>
                <c:pt idx="3">
                  <c:v>Security Guards</c:v>
                </c:pt>
                <c:pt idx="4">
                  <c:v>Retail Salespersons</c:v>
                </c:pt>
              </c:strCache>
            </c:strRef>
          </c:cat>
          <c:val>
            <c:numRef>
              <c:f>'Top 5 Jobs Less Than Bachelors'!$B$3:$B$7</c:f>
              <c:numCache>
                <c:formatCode>#,##0;[Red]\ \(#,##0\)</c:formatCode>
                <c:ptCount val="5"/>
                <c:pt idx="0">
                  <c:v>358.38461538500002</c:v>
                </c:pt>
                <c:pt idx="1">
                  <c:v>329.46153846200002</c:v>
                </c:pt>
                <c:pt idx="2">
                  <c:v>314.923076923</c:v>
                </c:pt>
                <c:pt idx="3">
                  <c:v>177.30769230799999</c:v>
                </c:pt>
                <c:pt idx="4">
                  <c:v>175.76923076899999</c:v>
                </c:pt>
              </c:numCache>
            </c:numRef>
          </c:val>
          <c:extLst>
            <c:ext xmlns:c16="http://schemas.microsoft.com/office/drawing/2014/chart" uri="{C3380CC4-5D6E-409C-BE32-E72D297353CC}">
              <c16:uniqueId val="{00000008-C88C-41C7-A8E7-181C5FABF27D}"/>
            </c:ext>
          </c:extLst>
        </c:ser>
        <c:dLbls>
          <c:showLegendKey val="0"/>
          <c:showVal val="0"/>
          <c:showCatName val="0"/>
          <c:showSerName val="0"/>
          <c:showPercent val="0"/>
          <c:showBubbleSize val="0"/>
        </c:dLbls>
        <c:gapWidth val="150"/>
        <c:axId val="44268544"/>
        <c:axId val="44286720"/>
      </c:barChart>
      <c:lineChart>
        <c:grouping val="standard"/>
        <c:varyColors val="0"/>
        <c:ser>
          <c:idx val="1"/>
          <c:order val="1"/>
          <c:tx>
            <c:strRef>
              <c:f>'Top 5 Jobs Less Than Bachelors'!$C$2</c:f>
              <c:strCache>
                <c:ptCount val="1"/>
                <c:pt idx="0">
                  <c:v>Annual Median Wages (2022)</c:v>
                </c:pt>
              </c:strCache>
            </c:strRef>
          </c:tx>
          <c:marker>
            <c:symbol val="diamond"/>
            <c:size val="7"/>
          </c:marker>
          <c:dLbls>
            <c:dLbl>
              <c:idx val="1"/>
              <c:layout>
                <c:manualLayout>
                  <c:x val="-4.8081397401006247E-2"/>
                  <c:y val="-5.37144563712905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88C-41C7-A8E7-181C5FABF27D}"/>
                </c:ext>
              </c:extLst>
            </c:dLbl>
            <c:dLbl>
              <c:idx val="2"/>
              <c:layout>
                <c:manualLayout>
                  <c:x val="-4.1204432259202083E-2"/>
                  <c:y val="-5.76679839548358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88C-41C7-A8E7-181C5FABF27D}"/>
                </c:ext>
              </c:extLst>
            </c:dLbl>
            <c:dLbl>
              <c:idx val="3"/>
              <c:layout>
                <c:manualLayout>
                  <c:x val="-3.5136336173107303E-2"/>
                  <c:y val="-2.25579351815158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88C-41C7-A8E7-181C5FABF27D}"/>
                </c:ext>
              </c:extLst>
            </c:dLbl>
            <c:dLbl>
              <c:idx val="4"/>
              <c:layout>
                <c:manualLayout>
                  <c:x val="-3.6456688364090446E-2"/>
                  <c:y val="-6.39610161937305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88C-41C7-A8E7-181C5FABF27D}"/>
                </c:ext>
              </c:extLst>
            </c:dLbl>
            <c:spPr>
              <a:noFill/>
              <a:ln>
                <a:noFill/>
              </a:ln>
              <a:effectLst/>
            </c:spPr>
            <c:txPr>
              <a:bodyPr/>
              <a:lstStyle/>
              <a:p>
                <a:pPr>
                  <a:defRPr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'Top 5 Jobs Less Than Bachelors'!#REF!</c:f>
            </c:multiLvlStrRef>
          </c:cat>
          <c:val>
            <c:numRef>
              <c:f>'Top 5 Jobs Less Than Bachelors'!$C$3:$C$7</c:f>
              <c:numCache>
                <c:formatCode>"$"#,##0</c:formatCode>
                <c:ptCount val="5"/>
                <c:pt idx="0">
                  <c:v>50580</c:v>
                </c:pt>
                <c:pt idx="1">
                  <c:v>76190</c:v>
                </c:pt>
                <c:pt idx="2">
                  <c:v>69280</c:v>
                </c:pt>
                <c:pt idx="3">
                  <c:v>56200</c:v>
                </c:pt>
                <c:pt idx="4">
                  <c:v>35880</c:v>
                </c:pt>
              </c:numCache>
            </c:numRef>
          </c:val>
          <c:smooth val="0"/>
          <c:extLst>
            <c:ext xmlns:c16="http://schemas.microsoft.com/office/drawing/2014/chart" uri="{C3380CC4-5D6E-409C-BE32-E72D297353CC}">
              <c16:uniqueId val="{0000000D-C88C-41C7-A8E7-181C5FABF27D}"/>
            </c:ext>
          </c:extLst>
        </c:ser>
        <c:dLbls>
          <c:showLegendKey val="0"/>
          <c:showVal val="0"/>
          <c:showCatName val="0"/>
          <c:showSerName val="0"/>
          <c:showPercent val="0"/>
          <c:showBubbleSize val="0"/>
        </c:dLbls>
        <c:marker val="1"/>
        <c:smooth val="0"/>
        <c:axId val="44294912"/>
        <c:axId val="44288640"/>
      </c:lineChart>
      <c:catAx>
        <c:axId val="44268544"/>
        <c:scaling>
          <c:orientation val="minMax"/>
        </c:scaling>
        <c:delete val="0"/>
        <c:axPos val="b"/>
        <c:numFmt formatCode="General" sourceLinked="0"/>
        <c:majorTickMark val="out"/>
        <c:minorTickMark val="none"/>
        <c:tickLblPos val="nextTo"/>
        <c:crossAx val="44286720"/>
        <c:crosses val="autoZero"/>
        <c:auto val="1"/>
        <c:lblAlgn val="ctr"/>
        <c:lblOffset val="100"/>
        <c:noMultiLvlLbl val="0"/>
      </c:catAx>
      <c:valAx>
        <c:axId val="44286720"/>
        <c:scaling>
          <c:orientation val="minMax"/>
        </c:scaling>
        <c:delete val="0"/>
        <c:axPos val="l"/>
        <c:majorGridlines/>
        <c:title>
          <c:tx>
            <c:rich>
              <a:bodyPr rot="-5400000" vert="horz"/>
              <a:lstStyle/>
              <a:p>
                <a:pPr>
                  <a:defRPr/>
                </a:pPr>
                <a:r>
                  <a:rPr lang="en-US"/>
                  <a:t>Job Openings</a:t>
                </a:r>
              </a:p>
            </c:rich>
          </c:tx>
          <c:layout>
            <c:manualLayout>
              <c:xMode val="edge"/>
              <c:yMode val="edge"/>
              <c:x val="9.5087151367389423E-3"/>
              <c:y val="0.39184263853810719"/>
            </c:manualLayout>
          </c:layout>
          <c:overlay val="0"/>
        </c:title>
        <c:numFmt formatCode="#,##0;[Red]\ \(#,##0\)" sourceLinked="1"/>
        <c:majorTickMark val="out"/>
        <c:minorTickMark val="none"/>
        <c:tickLblPos val="nextTo"/>
        <c:crossAx val="44268544"/>
        <c:crosses val="autoZero"/>
        <c:crossBetween val="between"/>
      </c:valAx>
      <c:valAx>
        <c:axId val="44288640"/>
        <c:scaling>
          <c:orientation val="minMax"/>
        </c:scaling>
        <c:delete val="0"/>
        <c:axPos val="r"/>
        <c:title>
          <c:tx>
            <c:rich>
              <a:bodyPr rot="-5400000" vert="horz"/>
              <a:lstStyle/>
              <a:p>
                <a:pPr>
                  <a:defRPr/>
                </a:pPr>
                <a:r>
                  <a:rPr lang="en-US"/>
                  <a:t>Annual Median Wages</a:t>
                </a:r>
              </a:p>
            </c:rich>
          </c:tx>
          <c:layout>
            <c:manualLayout>
              <c:xMode val="edge"/>
              <c:yMode val="edge"/>
              <c:x val="0.96164019595939487"/>
              <c:y val="0.3309596790967167"/>
            </c:manualLayout>
          </c:layout>
          <c:overlay val="0"/>
        </c:title>
        <c:numFmt formatCode="&quot;$&quot;#,##0" sourceLinked="1"/>
        <c:majorTickMark val="out"/>
        <c:minorTickMark val="none"/>
        <c:tickLblPos val="nextTo"/>
        <c:crossAx val="44294912"/>
        <c:crosses val="max"/>
        <c:crossBetween val="between"/>
      </c:valAx>
      <c:catAx>
        <c:axId val="44294912"/>
        <c:scaling>
          <c:orientation val="minMax"/>
        </c:scaling>
        <c:delete val="1"/>
        <c:axPos val="b"/>
        <c:numFmt formatCode="General" sourceLinked="1"/>
        <c:majorTickMark val="out"/>
        <c:minorTickMark val="none"/>
        <c:tickLblPos val="nextTo"/>
        <c:crossAx val="44288640"/>
        <c:crosses val="autoZero"/>
        <c:auto val="1"/>
        <c:lblAlgn val="ctr"/>
        <c:lblOffset val="100"/>
        <c:noMultiLvlLbl val="0"/>
      </c:cat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'DC Monthly Unemployment Rate'!$B$2</c:f>
          <c:strCache>
            <c:ptCount val="1"/>
            <c:pt idx="0">
              <c:v>The District's Monthly Unemployment Rate: Jan. 2015 - Jan. 2024</c:v>
            </c:pt>
          </c:strCache>
        </c:strRef>
      </c:tx>
      <c:layout>
        <c:manualLayout>
          <c:xMode val="edge"/>
          <c:yMode val="edge"/>
          <c:x val="0.19100408067088814"/>
          <c:y val="1.9482567226393091E-2"/>
        </c:manualLayout>
      </c:layout>
      <c:overlay val="0"/>
      <c:txPr>
        <a:bodyPr/>
        <a:lstStyle/>
        <a:p>
          <a:pPr>
            <a:defRPr sz="1400"/>
          </a:pPr>
          <a:endParaRPr lang="en-US"/>
        </a:p>
      </c:txPr>
    </c:title>
    <c:autoTitleDeleted val="0"/>
    <c:plotArea>
      <c:layout/>
      <c:areaChart>
        <c:grouping val="standard"/>
        <c:varyColors val="0"/>
        <c:ser>
          <c:idx val="1"/>
          <c:order val="1"/>
          <c:tx>
            <c:strRef>
              <c:f>'DC Monthly Unemployment Rate'!$C$2</c:f>
              <c:strCache>
                <c:ptCount val="1"/>
                <c:pt idx="0">
                  <c:v>Covid</c:v>
                </c:pt>
              </c:strCache>
            </c:strRef>
          </c:tx>
          <c:spPr>
            <a:solidFill>
              <a:schemeClr val="bg1">
                <a:lumMod val="85000"/>
              </a:schemeClr>
            </a:solidFill>
          </c:spPr>
          <c:dPt>
            <c:idx val="62"/>
            <c:bubble3D val="0"/>
            <c:extLst>
              <c:ext xmlns:c16="http://schemas.microsoft.com/office/drawing/2014/chart" uri="{C3380CC4-5D6E-409C-BE32-E72D297353CC}">
                <c16:uniqueId val="{00000000-6939-4B0F-B2D9-BCE50797C637}"/>
              </c:ext>
            </c:extLst>
          </c:dPt>
          <c:dPt>
            <c:idx val="63"/>
            <c:bubble3D val="0"/>
            <c:extLst>
              <c:ext xmlns:c16="http://schemas.microsoft.com/office/drawing/2014/chart" uri="{C3380CC4-5D6E-409C-BE32-E72D297353CC}">
                <c16:uniqueId val="{00000001-6939-4B0F-B2D9-BCE50797C637}"/>
              </c:ext>
            </c:extLst>
          </c:dPt>
          <c:dPt>
            <c:idx val="64"/>
            <c:bubble3D val="0"/>
            <c:extLst>
              <c:ext xmlns:c16="http://schemas.microsoft.com/office/drawing/2014/chart" uri="{C3380CC4-5D6E-409C-BE32-E72D297353CC}">
                <c16:uniqueId val="{00000002-6939-4B0F-B2D9-BCE50797C637}"/>
              </c:ext>
            </c:extLst>
          </c:dPt>
          <c:dPt>
            <c:idx val="65"/>
            <c:bubble3D val="0"/>
            <c:extLst>
              <c:ext xmlns:c16="http://schemas.microsoft.com/office/drawing/2014/chart" uri="{C3380CC4-5D6E-409C-BE32-E72D297353CC}">
                <c16:uniqueId val="{00000003-6939-4B0F-B2D9-BCE50797C637}"/>
              </c:ext>
            </c:extLst>
          </c:dPt>
          <c:cat>
            <c:numRef>
              <c:f>'DC Monthly Unemployment Rate'!$A$4:$A$112</c:f>
              <c:numCache>
                <c:formatCode>mmm\-yy</c:formatCode>
                <c:ptCount val="109"/>
                <c:pt idx="0">
                  <c:v>42005</c:v>
                </c:pt>
                <c:pt idx="1">
                  <c:v>42036</c:v>
                </c:pt>
                <c:pt idx="2">
                  <c:v>42064</c:v>
                </c:pt>
                <c:pt idx="3">
                  <c:v>42095</c:v>
                </c:pt>
                <c:pt idx="4">
                  <c:v>42125</c:v>
                </c:pt>
                <c:pt idx="5">
                  <c:v>42156</c:v>
                </c:pt>
                <c:pt idx="6">
                  <c:v>42186</c:v>
                </c:pt>
                <c:pt idx="7">
                  <c:v>42217</c:v>
                </c:pt>
                <c:pt idx="8">
                  <c:v>42248</c:v>
                </c:pt>
                <c:pt idx="9">
                  <c:v>42278</c:v>
                </c:pt>
                <c:pt idx="10">
                  <c:v>42309</c:v>
                </c:pt>
                <c:pt idx="11">
                  <c:v>42339</c:v>
                </c:pt>
                <c:pt idx="12">
                  <c:v>42370</c:v>
                </c:pt>
                <c:pt idx="13">
                  <c:v>42401</c:v>
                </c:pt>
                <c:pt idx="14">
                  <c:v>42430</c:v>
                </c:pt>
                <c:pt idx="15">
                  <c:v>42461</c:v>
                </c:pt>
                <c:pt idx="16">
                  <c:v>42491</c:v>
                </c:pt>
                <c:pt idx="17">
                  <c:v>42522</c:v>
                </c:pt>
                <c:pt idx="18">
                  <c:v>42552</c:v>
                </c:pt>
                <c:pt idx="19">
                  <c:v>42583</c:v>
                </c:pt>
                <c:pt idx="20">
                  <c:v>42614</c:v>
                </c:pt>
                <c:pt idx="21">
                  <c:v>42644</c:v>
                </c:pt>
                <c:pt idx="22">
                  <c:v>42675</c:v>
                </c:pt>
                <c:pt idx="23">
                  <c:v>42705</c:v>
                </c:pt>
                <c:pt idx="24">
                  <c:v>42736</c:v>
                </c:pt>
                <c:pt idx="25">
                  <c:v>42767</c:v>
                </c:pt>
                <c:pt idx="26">
                  <c:v>42795</c:v>
                </c:pt>
                <c:pt idx="27">
                  <c:v>42826</c:v>
                </c:pt>
                <c:pt idx="28">
                  <c:v>42856</c:v>
                </c:pt>
                <c:pt idx="29">
                  <c:v>42887</c:v>
                </c:pt>
                <c:pt idx="30">
                  <c:v>42917</c:v>
                </c:pt>
                <c:pt idx="31">
                  <c:v>42948</c:v>
                </c:pt>
                <c:pt idx="32">
                  <c:v>42979</c:v>
                </c:pt>
                <c:pt idx="33">
                  <c:v>43009</c:v>
                </c:pt>
                <c:pt idx="34">
                  <c:v>43040</c:v>
                </c:pt>
                <c:pt idx="35">
                  <c:v>43070</c:v>
                </c:pt>
                <c:pt idx="36">
                  <c:v>43101</c:v>
                </c:pt>
                <c:pt idx="37">
                  <c:v>43132</c:v>
                </c:pt>
                <c:pt idx="38">
                  <c:v>43160</c:v>
                </c:pt>
                <c:pt idx="39">
                  <c:v>43191</c:v>
                </c:pt>
                <c:pt idx="40">
                  <c:v>43221</c:v>
                </c:pt>
                <c:pt idx="41">
                  <c:v>43252</c:v>
                </c:pt>
                <c:pt idx="42">
                  <c:v>43282</c:v>
                </c:pt>
                <c:pt idx="43">
                  <c:v>43313</c:v>
                </c:pt>
                <c:pt idx="44">
                  <c:v>43344</c:v>
                </c:pt>
                <c:pt idx="45">
                  <c:v>43374</c:v>
                </c:pt>
                <c:pt idx="46">
                  <c:v>43405</c:v>
                </c:pt>
                <c:pt idx="47">
                  <c:v>43435</c:v>
                </c:pt>
                <c:pt idx="48">
                  <c:v>43466</c:v>
                </c:pt>
                <c:pt idx="49">
                  <c:v>43497</c:v>
                </c:pt>
                <c:pt idx="50">
                  <c:v>43525</c:v>
                </c:pt>
                <c:pt idx="51">
                  <c:v>43556</c:v>
                </c:pt>
                <c:pt idx="52">
                  <c:v>43586</c:v>
                </c:pt>
                <c:pt idx="53">
                  <c:v>43617</c:v>
                </c:pt>
                <c:pt idx="54">
                  <c:v>43647</c:v>
                </c:pt>
                <c:pt idx="55">
                  <c:v>43678</c:v>
                </c:pt>
                <c:pt idx="56">
                  <c:v>43709</c:v>
                </c:pt>
                <c:pt idx="57">
                  <c:v>43739</c:v>
                </c:pt>
                <c:pt idx="58">
                  <c:v>43770</c:v>
                </c:pt>
                <c:pt idx="59">
                  <c:v>43800</c:v>
                </c:pt>
                <c:pt idx="60">
                  <c:v>43831</c:v>
                </c:pt>
                <c:pt idx="61">
                  <c:v>43862</c:v>
                </c:pt>
                <c:pt idx="62">
                  <c:v>43891</c:v>
                </c:pt>
                <c:pt idx="63">
                  <c:v>43922</c:v>
                </c:pt>
                <c:pt idx="64">
                  <c:v>43952</c:v>
                </c:pt>
                <c:pt idx="65">
                  <c:v>43983</c:v>
                </c:pt>
                <c:pt idx="66">
                  <c:v>44013</c:v>
                </c:pt>
                <c:pt idx="67">
                  <c:v>44044</c:v>
                </c:pt>
                <c:pt idx="68">
                  <c:v>44075</c:v>
                </c:pt>
                <c:pt idx="69">
                  <c:v>44105</c:v>
                </c:pt>
                <c:pt idx="70">
                  <c:v>44136</c:v>
                </c:pt>
                <c:pt idx="71">
                  <c:v>44166</c:v>
                </c:pt>
                <c:pt idx="72">
                  <c:v>44197</c:v>
                </c:pt>
                <c:pt idx="73">
                  <c:v>44228</c:v>
                </c:pt>
                <c:pt idx="74">
                  <c:v>44256</c:v>
                </c:pt>
                <c:pt idx="75">
                  <c:v>44287</c:v>
                </c:pt>
                <c:pt idx="76">
                  <c:v>44317</c:v>
                </c:pt>
                <c:pt idx="77">
                  <c:v>44348</c:v>
                </c:pt>
                <c:pt idx="78">
                  <c:v>44378</c:v>
                </c:pt>
                <c:pt idx="79">
                  <c:v>44409</c:v>
                </c:pt>
                <c:pt idx="80">
                  <c:v>44440</c:v>
                </c:pt>
                <c:pt idx="81">
                  <c:v>44470</c:v>
                </c:pt>
                <c:pt idx="82">
                  <c:v>44501</c:v>
                </c:pt>
                <c:pt idx="83">
                  <c:v>44531</c:v>
                </c:pt>
                <c:pt idx="84">
                  <c:v>44562</c:v>
                </c:pt>
                <c:pt idx="85">
                  <c:v>44593</c:v>
                </c:pt>
                <c:pt idx="86">
                  <c:v>44621</c:v>
                </c:pt>
                <c:pt idx="87">
                  <c:v>44652</c:v>
                </c:pt>
                <c:pt idx="88">
                  <c:v>44682</c:v>
                </c:pt>
                <c:pt idx="89">
                  <c:v>44713</c:v>
                </c:pt>
                <c:pt idx="90">
                  <c:v>44743</c:v>
                </c:pt>
                <c:pt idx="91">
                  <c:v>44774</c:v>
                </c:pt>
                <c:pt idx="92">
                  <c:v>44805</c:v>
                </c:pt>
                <c:pt idx="93">
                  <c:v>44835</c:v>
                </c:pt>
                <c:pt idx="94">
                  <c:v>44866</c:v>
                </c:pt>
                <c:pt idx="95">
                  <c:v>44896</c:v>
                </c:pt>
                <c:pt idx="96">
                  <c:v>44927</c:v>
                </c:pt>
                <c:pt idx="97">
                  <c:v>44958</c:v>
                </c:pt>
                <c:pt idx="98">
                  <c:v>44986</c:v>
                </c:pt>
                <c:pt idx="99">
                  <c:v>45017</c:v>
                </c:pt>
                <c:pt idx="100">
                  <c:v>45047</c:v>
                </c:pt>
                <c:pt idx="101">
                  <c:v>45078</c:v>
                </c:pt>
                <c:pt idx="102">
                  <c:v>45108</c:v>
                </c:pt>
                <c:pt idx="103">
                  <c:v>45139</c:v>
                </c:pt>
                <c:pt idx="104">
                  <c:v>45170</c:v>
                </c:pt>
                <c:pt idx="105">
                  <c:v>45200</c:v>
                </c:pt>
                <c:pt idx="106">
                  <c:v>45231</c:v>
                </c:pt>
                <c:pt idx="107">
                  <c:v>45261</c:v>
                </c:pt>
                <c:pt idx="108">
                  <c:v>45292</c:v>
                </c:pt>
              </c:numCache>
            </c:numRef>
          </c:cat>
          <c:val>
            <c:numRef>
              <c:f>'DC Monthly Unemployment Rate'!$C$4:$C$112</c:f>
              <c:numCache>
                <c:formatCode>General</c:formatCode>
                <c:ptCount val="109"/>
                <c:pt idx="62">
                  <c:v>14</c:v>
                </c:pt>
                <c:pt idx="63">
                  <c:v>14</c:v>
                </c:pt>
                <c:pt idx="64">
                  <c:v>14</c:v>
                </c:pt>
                <c:pt idx="65">
                  <c:v>14</c:v>
                </c:pt>
                <c:pt idx="66">
                  <c:v>14</c:v>
                </c:pt>
                <c:pt idx="67">
                  <c:v>14</c:v>
                </c:pt>
                <c:pt idx="68">
                  <c:v>14</c:v>
                </c:pt>
                <c:pt idx="69">
                  <c:v>14</c:v>
                </c:pt>
                <c:pt idx="70">
                  <c:v>14</c:v>
                </c:pt>
                <c:pt idx="71">
                  <c:v>14</c:v>
                </c:pt>
                <c:pt idx="72">
                  <c:v>14</c:v>
                </c:pt>
                <c:pt idx="73">
                  <c:v>14</c:v>
                </c:pt>
                <c:pt idx="74">
                  <c:v>14</c:v>
                </c:pt>
                <c:pt idx="75">
                  <c:v>14</c:v>
                </c:pt>
                <c:pt idx="76">
                  <c:v>14</c:v>
                </c:pt>
                <c:pt idx="77">
                  <c:v>14</c:v>
                </c:pt>
                <c:pt idx="78">
                  <c:v>14</c:v>
                </c:pt>
                <c:pt idx="79">
                  <c:v>14</c:v>
                </c:pt>
                <c:pt idx="80">
                  <c:v>14</c:v>
                </c:pt>
                <c:pt idx="81">
                  <c:v>14</c:v>
                </c:pt>
                <c:pt idx="82">
                  <c:v>14</c:v>
                </c:pt>
                <c:pt idx="83">
                  <c:v>14</c:v>
                </c:pt>
                <c:pt idx="84">
                  <c:v>14</c:v>
                </c:pt>
                <c:pt idx="85">
                  <c:v>14</c:v>
                </c:pt>
                <c:pt idx="86">
                  <c:v>14</c:v>
                </c:pt>
                <c:pt idx="87">
                  <c:v>14</c:v>
                </c:pt>
                <c:pt idx="88">
                  <c:v>14</c:v>
                </c:pt>
                <c:pt idx="89">
                  <c:v>14</c:v>
                </c:pt>
                <c:pt idx="90">
                  <c:v>14</c:v>
                </c:pt>
                <c:pt idx="91">
                  <c:v>14</c:v>
                </c:pt>
                <c:pt idx="92">
                  <c:v>14</c:v>
                </c:pt>
                <c:pt idx="93">
                  <c:v>14</c:v>
                </c:pt>
                <c:pt idx="94">
                  <c:v>14</c:v>
                </c:pt>
                <c:pt idx="95">
                  <c:v>14</c:v>
                </c:pt>
                <c:pt idx="96">
                  <c:v>14</c:v>
                </c:pt>
                <c:pt idx="97">
                  <c:v>14</c:v>
                </c:pt>
                <c:pt idx="98">
                  <c:v>14</c:v>
                </c:pt>
                <c:pt idx="99">
                  <c:v>14</c:v>
                </c:pt>
                <c:pt idx="100">
                  <c:v>14</c:v>
                </c:pt>
                <c:pt idx="101">
                  <c:v>14</c:v>
                </c:pt>
                <c:pt idx="102">
                  <c:v>14</c:v>
                </c:pt>
                <c:pt idx="103">
                  <c:v>14</c:v>
                </c:pt>
                <c:pt idx="104">
                  <c:v>14</c:v>
                </c:pt>
                <c:pt idx="105">
                  <c:v>14</c:v>
                </c:pt>
                <c:pt idx="106">
                  <c:v>14</c:v>
                </c:pt>
                <c:pt idx="107">
                  <c:v>14</c:v>
                </c:pt>
                <c:pt idx="108">
                  <c:v>14</c:v>
                </c:pt>
              </c:numCache>
            </c:numRef>
          </c:val>
          <c:extLst>
            <c:ext xmlns:c16="http://schemas.microsoft.com/office/drawing/2014/chart" uri="{C3380CC4-5D6E-409C-BE32-E72D297353CC}">
              <c16:uniqueId val="{00000004-6939-4B0F-B2D9-BCE50797C637}"/>
            </c:ext>
          </c:extLst>
        </c:ser>
        <c:dLbls>
          <c:showLegendKey val="0"/>
          <c:showVal val="0"/>
          <c:showCatName val="0"/>
          <c:showSerName val="0"/>
          <c:showPercent val="0"/>
          <c:showBubbleSize val="0"/>
        </c:dLbls>
        <c:axId val="149172224"/>
        <c:axId val="149173760"/>
      </c:areaChart>
      <c:lineChart>
        <c:grouping val="standard"/>
        <c:varyColors val="0"/>
        <c:ser>
          <c:idx val="0"/>
          <c:order val="0"/>
          <c:tx>
            <c:strRef>
              <c:f>'DC Monthly Unemployment Rate'!$B$2</c:f>
              <c:strCache>
                <c:ptCount val="1"/>
                <c:pt idx="0">
                  <c:v>The District's Monthly Unemployment Rate: Jan. 2015 - Jan. 2024</c:v>
                </c:pt>
              </c:strCache>
            </c:strRef>
          </c:tx>
          <c:marker>
            <c:symbol val="diamond"/>
            <c:size val="5"/>
          </c:marker>
          <c:dLbls>
            <c:dLbl>
              <c:idx val="0"/>
              <c:layout>
                <c:manualLayout>
                  <c:x val="-1.3381865980086161E-2"/>
                  <c:y val="-2.42837788076574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939-4B0F-B2D9-BCE50797C637}"/>
                </c:ext>
              </c:extLst>
            </c:dLbl>
            <c:dLbl>
              <c:idx val="12"/>
              <c:layout>
                <c:manualLayout>
                  <c:x val="-2.3081751742221459E-2"/>
                  <c:y val="-2.21674692647411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939-4B0F-B2D9-BCE50797C637}"/>
                </c:ext>
              </c:extLst>
            </c:dLbl>
            <c:dLbl>
              <c:idx val="24"/>
              <c:layout>
                <c:manualLayout>
                  <c:x val="-2.7727513052028623E-2"/>
                  <c:y val="-2.70380919124844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939-4B0F-B2D9-BCE50797C637}"/>
                </c:ext>
              </c:extLst>
            </c:dLbl>
            <c:dLbl>
              <c:idx val="36"/>
              <c:layout>
                <c:manualLayout>
                  <c:x val="-1.0693054916069018E-2"/>
                  <c:y val="-2.70380919124844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939-4B0F-B2D9-BCE50797C637}"/>
                </c:ext>
              </c:extLst>
            </c:dLbl>
            <c:dLbl>
              <c:idx val="37"/>
              <c:delete val="1"/>
              <c:extLst>
                <c:ext xmlns:c15="http://schemas.microsoft.com/office/drawing/2012/chart" uri="{CE6537A1-D6FC-4f65-9D91-7224C49458BB}"/>
                <c:ext xmlns:c16="http://schemas.microsoft.com/office/drawing/2014/chart" uri="{C3380CC4-5D6E-409C-BE32-E72D297353CC}">
                  <c16:uniqueId val="{00000009-6939-4B0F-B2D9-BCE50797C637}"/>
                </c:ext>
              </c:extLst>
            </c:dLbl>
            <c:dLbl>
              <c:idx val="38"/>
              <c:delete val="1"/>
              <c:extLst>
                <c:ext xmlns:c15="http://schemas.microsoft.com/office/drawing/2012/chart" uri="{CE6537A1-D6FC-4f65-9D91-7224C49458BB}"/>
                <c:ext xmlns:c16="http://schemas.microsoft.com/office/drawing/2014/chart" uri="{C3380CC4-5D6E-409C-BE32-E72D297353CC}">
                  <c16:uniqueId val="{0000000A-6939-4B0F-B2D9-BCE50797C637}"/>
                </c:ext>
              </c:extLst>
            </c:dLbl>
            <c:dLbl>
              <c:idx val="40"/>
              <c:delete val="1"/>
              <c:extLst>
                <c:ext xmlns:c15="http://schemas.microsoft.com/office/drawing/2012/chart" uri="{CE6537A1-D6FC-4f65-9D91-7224C49458BB}"/>
                <c:ext xmlns:c16="http://schemas.microsoft.com/office/drawing/2014/chart" uri="{C3380CC4-5D6E-409C-BE32-E72D297353CC}">
                  <c16:uniqueId val="{0000000B-6939-4B0F-B2D9-BCE50797C637}"/>
                </c:ext>
              </c:extLst>
            </c:dLbl>
            <c:dLbl>
              <c:idx val="41"/>
              <c:delete val="1"/>
              <c:extLst>
                <c:ext xmlns:c15="http://schemas.microsoft.com/office/drawing/2012/chart" uri="{CE6537A1-D6FC-4f65-9D91-7224C49458BB}"/>
                <c:ext xmlns:c16="http://schemas.microsoft.com/office/drawing/2014/chart" uri="{C3380CC4-5D6E-409C-BE32-E72D297353CC}">
                  <c16:uniqueId val="{0000000C-6939-4B0F-B2D9-BCE50797C637}"/>
                </c:ext>
              </c:extLst>
            </c:dLbl>
            <c:dLbl>
              <c:idx val="42"/>
              <c:delete val="1"/>
              <c:extLst>
                <c:ext xmlns:c15="http://schemas.microsoft.com/office/drawing/2012/chart" uri="{CE6537A1-D6FC-4f65-9D91-7224C49458BB}"/>
                <c:ext xmlns:c16="http://schemas.microsoft.com/office/drawing/2014/chart" uri="{C3380CC4-5D6E-409C-BE32-E72D297353CC}">
                  <c16:uniqueId val="{0000000D-6939-4B0F-B2D9-BCE50797C637}"/>
                </c:ext>
              </c:extLst>
            </c:dLbl>
            <c:dLbl>
              <c:idx val="43"/>
              <c:delete val="1"/>
              <c:extLst>
                <c:ext xmlns:c15="http://schemas.microsoft.com/office/drawing/2012/chart" uri="{CE6537A1-D6FC-4f65-9D91-7224C49458BB}"/>
                <c:ext xmlns:c16="http://schemas.microsoft.com/office/drawing/2014/chart" uri="{C3380CC4-5D6E-409C-BE32-E72D297353CC}">
                  <c16:uniqueId val="{0000000E-6939-4B0F-B2D9-BCE50797C637}"/>
                </c:ext>
              </c:extLst>
            </c:dLbl>
            <c:dLbl>
              <c:idx val="44"/>
              <c:delete val="1"/>
              <c:extLst>
                <c:ext xmlns:c15="http://schemas.microsoft.com/office/drawing/2012/chart" uri="{CE6537A1-D6FC-4f65-9D91-7224C49458BB}"/>
                <c:ext xmlns:c16="http://schemas.microsoft.com/office/drawing/2014/chart" uri="{C3380CC4-5D6E-409C-BE32-E72D297353CC}">
                  <c16:uniqueId val="{0000000F-6939-4B0F-B2D9-BCE50797C637}"/>
                </c:ext>
              </c:extLst>
            </c:dLbl>
            <c:dLbl>
              <c:idx val="45"/>
              <c:delete val="1"/>
              <c:extLst>
                <c:ext xmlns:c15="http://schemas.microsoft.com/office/drawing/2012/chart" uri="{CE6537A1-D6FC-4f65-9D91-7224C49458BB}"/>
                <c:ext xmlns:c16="http://schemas.microsoft.com/office/drawing/2014/chart" uri="{C3380CC4-5D6E-409C-BE32-E72D297353CC}">
                  <c16:uniqueId val="{00000010-6939-4B0F-B2D9-BCE50797C637}"/>
                </c:ext>
              </c:extLst>
            </c:dLbl>
            <c:dLbl>
              <c:idx val="47"/>
              <c:delete val="1"/>
              <c:extLst>
                <c:ext xmlns:c15="http://schemas.microsoft.com/office/drawing/2012/chart" uri="{CE6537A1-D6FC-4f65-9D91-7224C49458BB}"/>
                <c:ext xmlns:c16="http://schemas.microsoft.com/office/drawing/2014/chart" uri="{C3380CC4-5D6E-409C-BE32-E72D297353CC}">
                  <c16:uniqueId val="{00000011-6939-4B0F-B2D9-BCE50797C637}"/>
                </c:ext>
              </c:extLst>
            </c:dLbl>
            <c:dLbl>
              <c:idx val="48"/>
              <c:layout>
                <c:manualLayout>
                  <c:x val="-2.7515212441945113E-2"/>
                  <c:y val="2.16681345649488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6939-4B0F-B2D9-BCE50797C637}"/>
                </c:ext>
              </c:extLst>
            </c:dLbl>
            <c:dLbl>
              <c:idx val="49"/>
              <c:delete val="1"/>
              <c:extLst>
                <c:ext xmlns:c15="http://schemas.microsoft.com/office/drawing/2012/chart" uri="{CE6537A1-D6FC-4f65-9D91-7224C49458BB}"/>
                <c:ext xmlns:c16="http://schemas.microsoft.com/office/drawing/2014/chart" uri="{C3380CC4-5D6E-409C-BE32-E72D297353CC}">
                  <c16:uniqueId val="{00000013-6939-4B0F-B2D9-BCE50797C637}"/>
                </c:ext>
              </c:extLst>
            </c:dLbl>
            <c:dLbl>
              <c:idx val="50"/>
              <c:delete val="1"/>
              <c:extLst>
                <c:ext xmlns:c15="http://schemas.microsoft.com/office/drawing/2012/chart" uri="{CE6537A1-D6FC-4f65-9D91-7224C49458BB}"/>
                <c:ext xmlns:c16="http://schemas.microsoft.com/office/drawing/2014/chart" uri="{C3380CC4-5D6E-409C-BE32-E72D297353CC}">
                  <c16:uniqueId val="{00000014-6939-4B0F-B2D9-BCE50797C637}"/>
                </c:ext>
              </c:extLst>
            </c:dLbl>
            <c:dLbl>
              <c:idx val="53"/>
              <c:delete val="1"/>
              <c:extLst>
                <c:ext xmlns:c15="http://schemas.microsoft.com/office/drawing/2012/chart" uri="{CE6537A1-D6FC-4f65-9D91-7224C49458BB}"/>
                <c:ext xmlns:c16="http://schemas.microsoft.com/office/drawing/2014/chart" uri="{C3380CC4-5D6E-409C-BE32-E72D297353CC}">
                  <c16:uniqueId val="{00000015-6939-4B0F-B2D9-BCE50797C637}"/>
                </c:ext>
              </c:extLst>
            </c:dLbl>
            <c:dLbl>
              <c:idx val="54"/>
              <c:delete val="1"/>
              <c:extLst>
                <c:ext xmlns:c15="http://schemas.microsoft.com/office/drawing/2012/chart" uri="{CE6537A1-D6FC-4f65-9D91-7224C49458BB}"/>
                <c:ext xmlns:c16="http://schemas.microsoft.com/office/drawing/2014/chart" uri="{C3380CC4-5D6E-409C-BE32-E72D297353CC}">
                  <c16:uniqueId val="{00000016-6939-4B0F-B2D9-BCE50797C637}"/>
                </c:ext>
              </c:extLst>
            </c:dLbl>
            <c:dLbl>
              <c:idx val="55"/>
              <c:delete val="1"/>
              <c:extLst>
                <c:ext xmlns:c15="http://schemas.microsoft.com/office/drawing/2012/chart" uri="{CE6537A1-D6FC-4f65-9D91-7224C49458BB}"/>
                <c:ext xmlns:c16="http://schemas.microsoft.com/office/drawing/2014/chart" uri="{C3380CC4-5D6E-409C-BE32-E72D297353CC}">
                  <c16:uniqueId val="{00000017-6939-4B0F-B2D9-BCE50797C637}"/>
                </c:ext>
              </c:extLst>
            </c:dLbl>
            <c:dLbl>
              <c:idx val="57"/>
              <c:delete val="1"/>
              <c:extLst>
                <c:ext xmlns:c15="http://schemas.microsoft.com/office/drawing/2012/chart" uri="{CE6537A1-D6FC-4f65-9D91-7224C49458BB}"/>
                <c:ext xmlns:c16="http://schemas.microsoft.com/office/drawing/2014/chart" uri="{C3380CC4-5D6E-409C-BE32-E72D297353CC}">
                  <c16:uniqueId val="{00000018-6939-4B0F-B2D9-BCE50797C637}"/>
                </c:ext>
              </c:extLst>
            </c:dLbl>
            <c:dLbl>
              <c:idx val="58"/>
              <c:delete val="1"/>
              <c:extLst>
                <c:ext xmlns:c15="http://schemas.microsoft.com/office/drawing/2012/chart" uri="{CE6537A1-D6FC-4f65-9D91-7224C49458BB}"/>
                <c:ext xmlns:c16="http://schemas.microsoft.com/office/drawing/2014/chart" uri="{C3380CC4-5D6E-409C-BE32-E72D297353CC}">
                  <c16:uniqueId val="{00000019-6939-4B0F-B2D9-BCE50797C637}"/>
                </c:ext>
              </c:extLst>
            </c:dLbl>
            <c:dLbl>
              <c:idx val="59"/>
              <c:delete val="1"/>
              <c:extLst>
                <c:ext xmlns:c15="http://schemas.microsoft.com/office/drawing/2012/chart" uri="{CE6537A1-D6FC-4f65-9D91-7224C49458BB}"/>
                <c:ext xmlns:c16="http://schemas.microsoft.com/office/drawing/2014/chart" uri="{C3380CC4-5D6E-409C-BE32-E72D297353CC}">
                  <c16:uniqueId val="{0000001A-6939-4B0F-B2D9-BCE50797C637}"/>
                </c:ext>
              </c:extLst>
            </c:dLbl>
            <c:dLbl>
              <c:idx val="60"/>
              <c:layout>
                <c:manualLayout>
                  <c:x val="-2.7915788723120217E-2"/>
                  <c:y val="-1.49721395644192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6939-4B0F-B2D9-BCE50797C637}"/>
                </c:ext>
              </c:extLst>
            </c:dLbl>
            <c:dLbl>
              <c:idx val="61"/>
              <c:delete val="1"/>
              <c:extLst>
                <c:ext xmlns:c15="http://schemas.microsoft.com/office/drawing/2012/chart" uri="{CE6537A1-D6FC-4f65-9D91-7224C49458BB}"/>
                <c:ext xmlns:c16="http://schemas.microsoft.com/office/drawing/2014/chart" uri="{C3380CC4-5D6E-409C-BE32-E72D297353CC}">
                  <c16:uniqueId val="{0000001C-6939-4B0F-B2D9-BCE50797C637}"/>
                </c:ext>
              </c:extLst>
            </c:dLbl>
            <c:dLbl>
              <c:idx val="62"/>
              <c:layout>
                <c:manualLayout>
                  <c:x val="-3.7152773714701035E-2"/>
                  <c:y val="-3.61201354408003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6939-4B0F-B2D9-BCE50797C637}"/>
                </c:ext>
              </c:extLst>
            </c:dLbl>
            <c:dLbl>
              <c:idx val="6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6939-4B0F-B2D9-BCE50797C637}"/>
                </c:ext>
              </c:extLst>
            </c:dLbl>
            <c:dLbl>
              <c:idx val="64"/>
              <c:layout>
                <c:manualLayout>
                  <c:x val="-2.1874997607721172E-2"/>
                  <c:y val="2.58100043273436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6939-4B0F-B2D9-BCE50797C637}"/>
                </c:ext>
              </c:extLst>
            </c:dLbl>
            <c:dLbl>
              <c:idx val="65"/>
              <c:layout>
                <c:manualLayout>
                  <c:x val="-1.4930553922730426E-2"/>
                  <c:y val="-3.84138443211019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6939-4B0F-B2D9-BCE50797C637}"/>
                </c:ext>
              </c:extLst>
            </c:dLbl>
            <c:dLbl>
              <c:idx val="66"/>
              <c:layout>
                <c:manualLayout>
                  <c:x val="-3.0208330029710188E-2"/>
                  <c:y val="5.5628219771264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6939-4B0F-B2D9-BCE50797C637}"/>
                </c:ext>
              </c:extLst>
            </c:dLbl>
            <c:dLbl>
              <c:idx val="67"/>
              <c:layout>
                <c:manualLayout>
                  <c:x val="-5.208332763743136E-3"/>
                  <c:y val="-8.19943130468328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6939-4B0F-B2D9-BCE50797C637}"/>
                </c:ext>
              </c:extLst>
            </c:dLbl>
            <c:dLbl>
              <c:idx val="68"/>
              <c:layout>
                <c:manualLayout>
                  <c:x val="-3.1744200377930944E-2"/>
                  <c:y val="8.233566027390135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6939-4B0F-B2D9-BCE50797C637}"/>
                </c:ext>
              </c:extLst>
            </c:dLbl>
            <c:dLbl>
              <c:idx val="69"/>
              <c:layout>
                <c:manualLayout>
                  <c:x val="-1.4943896003510936E-2"/>
                  <c:y val="-3.28339911040216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6939-4B0F-B2D9-BCE50797C637}"/>
                </c:ext>
              </c:extLst>
            </c:dLbl>
            <c:dLbl>
              <c:idx val="70"/>
              <c:layout>
                <c:manualLayout>
                  <c:x val="-2.3277228425500056E-2"/>
                  <c:y val="4.91978881984885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6939-4B0F-B2D9-BCE50797C637}"/>
                </c:ext>
              </c:extLst>
            </c:dLbl>
            <c:dLbl>
              <c:idx val="71"/>
              <c:layout>
                <c:manualLayout>
                  <c:x val="-2.465277508171751E-2"/>
                  <c:y val="0.1037961062575990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6939-4B0F-B2D9-BCE50797C637}"/>
                </c:ext>
              </c:extLst>
            </c:dLbl>
            <c:dLbl>
              <c:idx val="72"/>
              <c:layout>
                <c:manualLayout>
                  <c:x val="1.1919994891995556E-4"/>
                  <c:y val="-8.56575350092121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6939-4B0F-B2D9-BCE50797C637}"/>
                </c:ext>
              </c:extLst>
            </c:dLbl>
            <c:dLbl>
              <c:idx val="73"/>
              <c:layout>
                <c:manualLayout>
                  <c:x val="-8.4991738040024695E-4"/>
                  <c:y val="-6.19313420020497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6939-4B0F-B2D9-BCE50797C637}"/>
                </c:ext>
              </c:extLst>
            </c:dLbl>
            <c:dLbl>
              <c:idx val="74"/>
              <c:layout>
                <c:manualLayout>
                  <c:x val="-2.6041663818715782E-2"/>
                  <c:y val="3.03974220879468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6939-4B0F-B2D9-BCE50797C637}"/>
                </c:ext>
              </c:extLst>
            </c:dLbl>
            <c:dLbl>
              <c:idx val="75"/>
              <c:layout>
                <c:manualLayout>
                  <c:x val="-1.9097220133724831E-2"/>
                  <c:y val="-3.15327176801971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6939-4B0F-B2D9-BCE50797C637}"/>
                </c:ext>
              </c:extLst>
            </c:dLbl>
            <c:dLbl>
              <c:idx val="76"/>
              <c:layout>
                <c:manualLayout>
                  <c:x val="-2.613166818332598E-2"/>
                  <c:y val="6.50853440310470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6939-4B0F-B2D9-BCE50797C637}"/>
                </c:ext>
              </c:extLst>
            </c:dLbl>
            <c:dLbl>
              <c:idx val="77"/>
              <c:layout>
                <c:manualLayout>
                  <c:x val="-9.9469586672180955E-3"/>
                  <c:y val="-3.25182900707330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C-6939-4B0F-B2D9-BCE50797C637}"/>
                </c:ext>
              </c:extLst>
            </c:dLbl>
            <c:dLbl>
              <c:idx val="78"/>
              <c:layout>
                <c:manualLayout>
                  <c:x val="1.4153213675282742E-2"/>
                  <c:y val="-3.37019883385673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D-6939-4B0F-B2D9-BCE50797C637}"/>
                </c:ext>
              </c:extLst>
            </c:dLbl>
            <c:dLbl>
              <c:idx val="80"/>
              <c:layout>
                <c:manualLayout>
                  <c:x val="-1.2152776448733985E-2"/>
                  <c:y val="-3.61201354408002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E-6939-4B0F-B2D9-BCE50797C637}"/>
                </c:ext>
              </c:extLst>
            </c:dLbl>
            <c:dLbl>
              <c:idx val="81"/>
              <c:layout>
                <c:manualLayout>
                  <c:x val="-2.8819441292712019E-2"/>
                  <c:y val="3.95722576091535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6939-4B0F-B2D9-BCE50797C637}"/>
                </c:ext>
              </c:extLst>
            </c:dLbl>
            <c:dLbl>
              <c:idx val="82"/>
              <c:layout>
                <c:manualLayout>
                  <c:x val="4.6180550505189141E-2"/>
                  <c:y val="-9.805027520894432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0-6939-4B0F-B2D9-BCE50797C637}"/>
                </c:ext>
              </c:extLst>
            </c:dLbl>
            <c:dLbl>
              <c:idx val="83"/>
              <c:layout>
                <c:manualLayout>
                  <c:x val="-3.7152773714701139E-2"/>
                  <c:y val="5.10408020106615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1-6939-4B0F-B2D9-BCE50797C637}"/>
                </c:ext>
              </c:extLst>
            </c:dLbl>
            <c:dLbl>
              <c:idx val="84"/>
              <c:layout>
                <c:manualLayout>
                  <c:x val="1.9791664502223815E-2"/>
                  <c:y val="-4.98823887226100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6939-4B0F-B2D9-BCE50797C637}"/>
                </c:ext>
              </c:extLst>
            </c:dLbl>
            <c:dLbl>
              <c:idx val="85"/>
              <c:layout>
                <c:manualLayout>
                  <c:x val="-5.2083327637432383E-3"/>
                  <c:y val="-3.61201354408002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3-6939-4B0F-B2D9-BCE50797C637}"/>
                </c:ext>
              </c:extLst>
            </c:dLbl>
            <c:dLbl>
              <c:idx val="86"/>
              <c:layout>
                <c:manualLayout>
                  <c:x val="-5.3819438558679177E-2"/>
                  <c:y val="6.02156375318681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6939-4B0F-B2D9-BCE50797C637}"/>
                </c:ext>
              </c:extLst>
            </c:dLbl>
            <c:dLbl>
              <c:idx val="87"/>
              <c:layout>
                <c:manualLayout>
                  <c:x val="-3.0208330029710188E-2"/>
                  <c:y val="5.33345108909632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5-6939-4B0F-B2D9-BCE50797C637}"/>
                </c:ext>
              </c:extLst>
            </c:dLbl>
            <c:dLbl>
              <c:idx val="88"/>
              <c:layout>
                <c:manualLayout>
                  <c:x val="-1.1461381489849126E-2"/>
                  <c:y val="-1.44789559877251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6-6939-4B0F-B2D9-BCE50797C637}"/>
                </c:ext>
              </c:extLst>
            </c:dLbl>
            <c:dLbl>
              <c:idx val="89"/>
              <c:layout>
                <c:manualLayout>
                  <c:x val="-2.6969266157926833E-2"/>
                  <c:y val="3.52671285871259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7-6939-4B0F-B2D9-BCE50797C637}"/>
                </c:ext>
              </c:extLst>
            </c:dLbl>
            <c:dLbl>
              <c:idx val="90"/>
              <c:layout>
                <c:manualLayout>
                  <c:x val="-1.4007981845146343E-2"/>
                  <c:y val="-2.08785302346952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8-6939-4B0F-B2D9-BCE50797C637}"/>
                </c:ext>
              </c:extLst>
            </c:dLbl>
            <c:dLbl>
              <c:idx val="91"/>
              <c:layout>
                <c:manualLayout>
                  <c:x val="-3.9666990412621346E-2"/>
                  <c:y val="4.7932736174353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9-6939-4B0F-B2D9-BCE50797C637}"/>
                </c:ext>
              </c:extLst>
            </c:dLbl>
            <c:dLbl>
              <c:idx val="92"/>
              <c:layout>
                <c:manualLayout>
                  <c:x val="-1.6481734855453317E-2"/>
                  <c:y val="7.77509516182748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A-6939-4B0F-B2D9-BCE50797C637}"/>
                </c:ext>
              </c:extLst>
            </c:dLbl>
            <c:dLbl>
              <c:idx val="93"/>
              <c:layout>
                <c:manualLayout>
                  <c:x val="-7.0296361516146962E-3"/>
                  <c:y val="3.64641917728454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B-6939-4B0F-B2D9-BCE50797C637}"/>
                </c:ext>
              </c:extLst>
            </c:dLbl>
            <c:dLbl>
              <c:idx val="94"/>
              <c:layout>
                <c:manualLayout>
                  <c:x val="-3.1597218766708256E-2"/>
                  <c:y val="-3.61201354408003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C-6939-4B0F-B2D9-BCE50797C637}"/>
                </c:ext>
              </c:extLst>
            </c:dLbl>
            <c:dLbl>
              <c:idx val="95"/>
              <c:layout>
                <c:manualLayout>
                  <c:x val="-4.9652772347684664E-2"/>
                  <c:y val="-6.13509331241182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D-6939-4B0F-B2D9-BCE50797C637}"/>
                </c:ext>
              </c:extLst>
            </c:dLbl>
            <c:dLbl>
              <c:idx val="96"/>
              <c:layout>
                <c:manualLayout>
                  <c:x val="-2.4652775081717409E-2"/>
                  <c:y val="-4.07075532014035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E-6939-4B0F-B2D9-BCE50797C637}"/>
                </c:ext>
              </c:extLst>
            </c:dLbl>
            <c:dLbl>
              <c:idx val="97"/>
              <c:layout>
                <c:manualLayout>
                  <c:x val="-2.6642057453843234E-2"/>
                  <c:y val="-8.89034337724973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F-6939-4B0F-B2D9-BCE50797C637}"/>
                </c:ext>
              </c:extLst>
            </c:dLbl>
            <c:dLbl>
              <c:idx val="98"/>
              <c:layout>
                <c:manualLayout>
                  <c:x val="-2.6041663818715782E-2"/>
                  <c:y val="4.52951515690053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0-6939-4B0F-B2D9-BCE50797C637}"/>
                </c:ext>
              </c:extLst>
            </c:dLbl>
            <c:dLbl>
              <c:idx val="99"/>
              <c:layout>
                <c:manualLayout>
                  <c:x val="-2.6041663818715782E-2"/>
                  <c:y val="-5.44698064832133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1-6939-4B0F-B2D9-BCE50797C637}"/>
                </c:ext>
              </c:extLst>
            </c:dLbl>
            <c:dLbl>
              <c:idx val="100"/>
              <c:layout>
                <c:manualLayout>
                  <c:x val="-1.9097220133724831E-2"/>
                  <c:y val="6.02156375318679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2-6939-4B0F-B2D9-BCE50797C637}"/>
                </c:ext>
              </c:extLst>
            </c:dLbl>
            <c:dLbl>
              <c:idx val="101"/>
              <c:layout>
                <c:manualLayout>
                  <c:x val="-2.6041663818715782E-2"/>
                  <c:y val="-0.10263769296954758"/>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3-6939-4B0F-B2D9-BCE50797C637}"/>
                </c:ext>
              </c:extLst>
            </c:dLbl>
            <c:dLbl>
              <c:idx val="102"/>
              <c:layout>
                <c:manualLayout>
                  <c:x val="-2.743055255571385E-2"/>
                  <c:y val="9.46212707363923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4-6939-4B0F-B2D9-BCE50797C637}"/>
                </c:ext>
              </c:extLst>
            </c:dLbl>
            <c:dLbl>
              <c:idx val="103"/>
              <c:layout>
                <c:manualLayout>
                  <c:x val="-2.0486108870723004E-2"/>
                  <c:y val="-8.887543968773781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5-6939-4B0F-B2D9-BCE50797C637}"/>
                </c:ext>
              </c:extLst>
            </c:dLbl>
            <c:dLbl>
              <c:idx val="104"/>
              <c:layout>
                <c:manualLayout>
                  <c:x val="-2.0486108870723205E-2"/>
                  <c:y val="3.95722576091535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7A8-4678-9431-4D84350B61CA}"/>
                </c:ext>
              </c:extLst>
            </c:dLbl>
            <c:dLbl>
              <c:idx val="105"/>
              <c:layout>
                <c:manualLayout>
                  <c:x val="-1.9097220133725036E-2"/>
                  <c:y val="9.46212707363925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6-6939-4B0F-B2D9-BCE50797C637}"/>
                </c:ext>
              </c:extLst>
            </c:dLbl>
            <c:dLbl>
              <c:idx val="106"/>
              <c:layout>
                <c:manualLayout>
                  <c:x val="-1.2152776448733985E-2"/>
                  <c:y val="4.18659664894550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7-6939-4B0F-B2D9-BCE50797C637}"/>
                </c:ext>
              </c:extLst>
            </c:dLbl>
            <c:dLbl>
              <c:idx val="107"/>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7A8-4678-9431-4D84350B61CA}"/>
                </c:ext>
              </c:extLst>
            </c:dLbl>
            <c:dLbl>
              <c:idx val="108"/>
              <c:layout>
                <c:manualLayout>
                  <c:x val="-3.9994527559655633E-3"/>
                  <c:y val="-6.36446420044198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7A8-4678-9431-4D84350B61CA}"/>
                </c:ext>
              </c:extLst>
            </c:dLbl>
            <c:spPr>
              <a:noFill/>
              <a:ln>
                <a:noFill/>
              </a:ln>
              <a:effectLst/>
            </c:spPr>
            <c:txPr>
              <a:bodyPr/>
              <a:lstStyle/>
              <a:p>
                <a:pPr>
                  <a:defRPr b="1"/>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ext>
            </c:extLst>
          </c:dLbls>
          <c:cat>
            <c:numRef>
              <c:f>'DC Monthly Unemployment Rate'!$A$4:$A$112</c:f>
              <c:numCache>
                <c:formatCode>mmm\-yy</c:formatCode>
                <c:ptCount val="109"/>
                <c:pt idx="0">
                  <c:v>42005</c:v>
                </c:pt>
                <c:pt idx="1">
                  <c:v>42036</c:v>
                </c:pt>
                <c:pt idx="2">
                  <c:v>42064</c:v>
                </c:pt>
                <c:pt idx="3">
                  <c:v>42095</c:v>
                </c:pt>
                <c:pt idx="4">
                  <c:v>42125</c:v>
                </c:pt>
                <c:pt idx="5">
                  <c:v>42156</c:v>
                </c:pt>
                <c:pt idx="6">
                  <c:v>42186</c:v>
                </c:pt>
                <c:pt idx="7">
                  <c:v>42217</c:v>
                </c:pt>
                <c:pt idx="8">
                  <c:v>42248</c:v>
                </c:pt>
                <c:pt idx="9">
                  <c:v>42278</c:v>
                </c:pt>
                <c:pt idx="10">
                  <c:v>42309</c:v>
                </c:pt>
                <c:pt idx="11">
                  <c:v>42339</c:v>
                </c:pt>
                <c:pt idx="12">
                  <c:v>42370</c:v>
                </c:pt>
                <c:pt idx="13">
                  <c:v>42401</c:v>
                </c:pt>
                <c:pt idx="14">
                  <c:v>42430</c:v>
                </c:pt>
                <c:pt idx="15">
                  <c:v>42461</c:v>
                </c:pt>
                <c:pt idx="16">
                  <c:v>42491</c:v>
                </c:pt>
                <c:pt idx="17">
                  <c:v>42522</c:v>
                </c:pt>
                <c:pt idx="18">
                  <c:v>42552</c:v>
                </c:pt>
                <c:pt idx="19">
                  <c:v>42583</c:v>
                </c:pt>
                <c:pt idx="20">
                  <c:v>42614</c:v>
                </c:pt>
                <c:pt idx="21">
                  <c:v>42644</c:v>
                </c:pt>
                <c:pt idx="22">
                  <c:v>42675</c:v>
                </c:pt>
                <c:pt idx="23">
                  <c:v>42705</c:v>
                </c:pt>
                <c:pt idx="24">
                  <c:v>42736</c:v>
                </c:pt>
                <c:pt idx="25">
                  <c:v>42767</c:v>
                </c:pt>
                <c:pt idx="26">
                  <c:v>42795</c:v>
                </c:pt>
                <c:pt idx="27">
                  <c:v>42826</c:v>
                </c:pt>
                <c:pt idx="28">
                  <c:v>42856</c:v>
                </c:pt>
                <c:pt idx="29">
                  <c:v>42887</c:v>
                </c:pt>
                <c:pt idx="30">
                  <c:v>42917</c:v>
                </c:pt>
                <c:pt idx="31">
                  <c:v>42948</c:v>
                </c:pt>
                <c:pt idx="32">
                  <c:v>42979</c:v>
                </c:pt>
                <c:pt idx="33">
                  <c:v>43009</c:v>
                </c:pt>
                <c:pt idx="34">
                  <c:v>43040</c:v>
                </c:pt>
                <c:pt idx="35">
                  <c:v>43070</c:v>
                </c:pt>
                <c:pt idx="36">
                  <c:v>43101</c:v>
                </c:pt>
                <c:pt idx="37">
                  <c:v>43132</c:v>
                </c:pt>
                <c:pt idx="38">
                  <c:v>43160</c:v>
                </c:pt>
                <c:pt idx="39">
                  <c:v>43191</c:v>
                </c:pt>
                <c:pt idx="40">
                  <c:v>43221</c:v>
                </c:pt>
                <c:pt idx="41">
                  <c:v>43252</c:v>
                </c:pt>
                <c:pt idx="42">
                  <c:v>43282</c:v>
                </c:pt>
                <c:pt idx="43">
                  <c:v>43313</c:v>
                </c:pt>
                <c:pt idx="44">
                  <c:v>43344</c:v>
                </c:pt>
                <c:pt idx="45">
                  <c:v>43374</c:v>
                </c:pt>
                <c:pt idx="46">
                  <c:v>43405</c:v>
                </c:pt>
                <c:pt idx="47">
                  <c:v>43435</c:v>
                </c:pt>
                <c:pt idx="48">
                  <c:v>43466</c:v>
                </c:pt>
                <c:pt idx="49">
                  <c:v>43497</c:v>
                </c:pt>
                <c:pt idx="50">
                  <c:v>43525</c:v>
                </c:pt>
                <c:pt idx="51">
                  <c:v>43556</c:v>
                </c:pt>
                <c:pt idx="52">
                  <c:v>43586</c:v>
                </c:pt>
                <c:pt idx="53">
                  <c:v>43617</c:v>
                </c:pt>
                <c:pt idx="54">
                  <c:v>43647</c:v>
                </c:pt>
                <c:pt idx="55">
                  <c:v>43678</c:v>
                </c:pt>
                <c:pt idx="56">
                  <c:v>43709</c:v>
                </c:pt>
                <c:pt idx="57">
                  <c:v>43739</c:v>
                </c:pt>
                <c:pt idx="58">
                  <c:v>43770</c:v>
                </c:pt>
                <c:pt idx="59">
                  <c:v>43800</c:v>
                </c:pt>
                <c:pt idx="60">
                  <c:v>43831</c:v>
                </c:pt>
                <c:pt idx="61">
                  <c:v>43862</c:v>
                </c:pt>
                <c:pt idx="62">
                  <c:v>43891</c:v>
                </c:pt>
                <c:pt idx="63">
                  <c:v>43922</c:v>
                </c:pt>
                <c:pt idx="64">
                  <c:v>43952</c:v>
                </c:pt>
                <c:pt idx="65">
                  <c:v>43983</c:v>
                </c:pt>
                <c:pt idx="66">
                  <c:v>44013</c:v>
                </c:pt>
                <c:pt idx="67">
                  <c:v>44044</c:v>
                </c:pt>
                <c:pt idx="68">
                  <c:v>44075</c:v>
                </c:pt>
                <c:pt idx="69">
                  <c:v>44105</c:v>
                </c:pt>
                <c:pt idx="70">
                  <c:v>44136</c:v>
                </c:pt>
                <c:pt idx="71">
                  <c:v>44166</c:v>
                </c:pt>
                <c:pt idx="72">
                  <c:v>44197</c:v>
                </c:pt>
                <c:pt idx="73">
                  <c:v>44228</c:v>
                </c:pt>
                <c:pt idx="74">
                  <c:v>44256</c:v>
                </c:pt>
                <c:pt idx="75">
                  <c:v>44287</c:v>
                </c:pt>
                <c:pt idx="76">
                  <c:v>44317</c:v>
                </c:pt>
                <c:pt idx="77">
                  <c:v>44348</c:v>
                </c:pt>
                <c:pt idx="78">
                  <c:v>44378</c:v>
                </c:pt>
                <c:pt idx="79">
                  <c:v>44409</c:v>
                </c:pt>
                <c:pt idx="80">
                  <c:v>44440</c:v>
                </c:pt>
                <c:pt idx="81">
                  <c:v>44470</c:v>
                </c:pt>
                <c:pt idx="82">
                  <c:v>44501</c:v>
                </c:pt>
                <c:pt idx="83">
                  <c:v>44531</c:v>
                </c:pt>
                <c:pt idx="84">
                  <c:v>44562</c:v>
                </c:pt>
                <c:pt idx="85">
                  <c:v>44593</c:v>
                </c:pt>
                <c:pt idx="86">
                  <c:v>44621</c:v>
                </c:pt>
                <c:pt idx="87">
                  <c:v>44652</c:v>
                </c:pt>
                <c:pt idx="88">
                  <c:v>44682</c:v>
                </c:pt>
                <c:pt idx="89">
                  <c:v>44713</c:v>
                </c:pt>
                <c:pt idx="90">
                  <c:v>44743</c:v>
                </c:pt>
                <c:pt idx="91">
                  <c:v>44774</c:v>
                </c:pt>
                <c:pt idx="92">
                  <c:v>44805</c:v>
                </c:pt>
                <c:pt idx="93">
                  <c:v>44835</c:v>
                </c:pt>
                <c:pt idx="94">
                  <c:v>44866</c:v>
                </c:pt>
                <c:pt idx="95">
                  <c:v>44896</c:v>
                </c:pt>
                <c:pt idx="96">
                  <c:v>44927</c:v>
                </c:pt>
                <c:pt idx="97">
                  <c:v>44958</c:v>
                </c:pt>
                <c:pt idx="98">
                  <c:v>44986</c:v>
                </c:pt>
                <c:pt idx="99">
                  <c:v>45017</c:v>
                </c:pt>
                <c:pt idx="100">
                  <c:v>45047</c:v>
                </c:pt>
                <c:pt idx="101">
                  <c:v>45078</c:v>
                </c:pt>
                <c:pt idx="102">
                  <c:v>45108</c:v>
                </c:pt>
                <c:pt idx="103">
                  <c:v>45139</c:v>
                </c:pt>
                <c:pt idx="104">
                  <c:v>45170</c:v>
                </c:pt>
                <c:pt idx="105">
                  <c:v>45200</c:v>
                </c:pt>
                <c:pt idx="106">
                  <c:v>45231</c:v>
                </c:pt>
                <c:pt idx="107">
                  <c:v>45261</c:v>
                </c:pt>
                <c:pt idx="108">
                  <c:v>45292</c:v>
                </c:pt>
              </c:numCache>
            </c:numRef>
          </c:cat>
          <c:val>
            <c:numRef>
              <c:f>'DC Monthly Unemployment Rate'!$B$4:$B$112</c:f>
              <c:numCache>
                <c:formatCode>#0.0</c:formatCode>
                <c:ptCount val="109"/>
                <c:pt idx="0">
                  <c:v>7.4</c:v>
                </c:pt>
                <c:pt idx="1">
                  <c:v>7.3</c:v>
                </c:pt>
                <c:pt idx="2">
                  <c:v>7.2</c:v>
                </c:pt>
                <c:pt idx="3">
                  <c:v>7.2</c:v>
                </c:pt>
                <c:pt idx="4">
                  <c:v>7</c:v>
                </c:pt>
                <c:pt idx="5">
                  <c:v>6.9</c:v>
                </c:pt>
                <c:pt idx="6">
                  <c:v>6.8</c:v>
                </c:pt>
                <c:pt idx="7">
                  <c:v>6.8</c:v>
                </c:pt>
                <c:pt idx="8">
                  <c:v>6.7</c:v>
                </c:pt>
                <c:pt idx="9">
                  <c:v>6.6</c:v>
                </c:pt>
                <c:pt idx="10">
                  <c:v>6.6</c:v>
                </c:pt>
                <c:pt idx="11">
                  <c:v>6.5</c:v>
                </c:pt>
                <c:pt idx="12">
                  <c:v>6.4</c:v>
                </c:pt>
                <c:pt idx="13">
                  <c:v>6.3</c:v>
                </c:pt>
                <c:pt idx="14">
                  <c:v>6.2</c:v>
                </c:pt>
                <c:pt idx="15">
                  <c:v>6.1</c:v>
                </c:pt>
                <c:pt idx="16">
                  <c:v>6.1</c:v>
                </c:pt>
                <c:pt idx="17">
                  <c:v>6.1</c:v>
                </c:pt>
                <c:pt idx="18">
                  <c:v>6.2</c:v>
                </c:pt>
                <c:pt idx="19">
                  <c:v>6.2</c:v>
                </c:pt>
                <c:pt idx="20">
                  <c:v>6.3</c:v>
                </c:pt>
                <c:pt idx="21">
                  <c:v>6.3</c:v>
                </c:pt>
                <c:pt idx="22">
                  <c:v>6.3</c:v>
                </c:pt>
                <c:pt idx="23">
                  <c:v>6.3</c:v>
                </c:pt>
                <c:pt idx="24">
                  <c:v>6.3</c:v>
                </c:pt>
                <c:pt idx="25">
                  <c:v>6.2</c:v>
                </c:pt>
                <c:pt idx="26">
                  <c:v>6.2</c:v>
                </c:pt>
                <c:pt idx="27">
                  <c:v>6.2</c:v>
                </c:pt>
                <c:pt idx="28">
                  <c:v>6.2</c:v>
                </c:pt>
                <c:pt idx="29">
                  <c:v>6.1</c:v>
                </c:pt>
                <c:pt idx="30">
                  <c:v>6.1</c:v>
                </c:pt>
                <c:pt idx="31">
                  <c:v>6.1</c:v>
                </c:pt>
                <c:pt idx="32">
                  <c:v>6</c:v>
                </c:pt>
                <c:pt idx="33">
                  <c:v>6</c:v>
                </c:pt>
                <c:pt idx="34">
                  <c:v>5.9</c:v>
                </c:pt>
                <c:pt idx="35">
                  <c:v>5.9</c:v>
                </c:pt>
                <c:pt idx="36">
                  <c:v>5.9</c:v>
                </c:pt>
                <c:pt idx="37">
                  <c:v>5.8</c:v>
                </c:pt>
                <c:pt idx="38">
                  <c:v>5.8</c:v>
                </c:pt>
                <c:pt idx="39">
                  <c:v>5.8</c:v>
                </c:pt>
                <c:pt idx="40">
                  <c:v>5.7</c:v>
                </c:pt>
                <c:pt idx="41">
                  <c:v>5.6</c:v>
                </c:pt>
                <c:pt idx="42">
                  <c:v>5.5</c:v>
                </c:pt>
                <c:pt idx="43">
                  <c:v>5.5</c:v>
                </c:pt>
                <c:pt idx="44">
                  <c:v>5.5</c:v>
                </c:pt>
                <c:pt idx="45">
                  <c:v>5.6</c:v>
                </c:pt>
                <c:pt idx="46">
                  <c:v>5.7</c:v>
                </c:pt>
                <c:pt idx="47">
                  <c:v>5.8</c:v>
                </c:pt>
                <c:pt idx="48">
                  <c:v>5.9</c:v>
                </c:pt>
                <c:pt idx="49">
                  <c:v>5.9</c:v>
                </c:pt>
                <c:pt idx="50">
                  <c:v>5.8</c:v>
                </c:pt>
                <c:pt idx="51">
                  <c:v>5.7</c:v>
                </c:pt>
                <c:pt idx="52">
                  <c:v>5.6</c:v>
                </c:pt>
                <c:pt idx="53">
                  <c:v>5.4</c:v>
                </c:pt>
                <c:pt idx="54">
                  <c:v>5.4</c:v>
                </c:pt>
                <c:pt idx="55">
                  <c:v>5.3</c:v>
                </c:pt>
                <c:pt idx="56">
                  <c:v>5.2</c:v>
                </c:pt>
                <c:pt idx="57">
                  <c:v>5.2</c:v>
                </c:pt>
                <c:pt idx="58">
                  <c:v>5.2</c:v>
                </c:pt>
                <c:pt idx="59">
                  <c:v>5.4</c:v>
                </c:pt>
                <c:pt idx="60">
                  <c:v>5.5</c:v>
                </c:pt>
                <c:pt idx="61">
                  <c:v>5.7</c:v>
                </c:pt>
                <c:pt idx="62">
                  <c:v>5.8</c:v>
                </c:pt>
                <c:pt idx="63">
                  <c:v>11.2</c:v>
                </c:pt>
                <c:pt idx="64">
                  <c:v>8.8000000000000007</c:v>
                </c:pt>
                <c:pt idx="65">
                  <c:v>8.6</c:v>
                </c:pt>
                <c:pt idx="66">
                  <c:v>8.6</c:v>
                </c:pt>
                <c:pt idx="67">
                  <c:v>8.4</c:v>
                </c:pt>
                <c:pt idx="68">
                  <c:v>8.4</c:v>
                </c:pt>
                <c:pt idx="69">
                  <c:v>8.1</c:v>
                </c:pt>
                <c:pt idx="70">
                  <c:v>7.9</c:v>
                </c:pt>
                <c:pt idx="71">
                  <c:v>7.7</c:v>
                </c:pt>
                <c:pt idx="72">
                  <c:v>7.3</c:v>
                </c:pt>
                <c:pt idx="73">
                  <c:v>7.1</c:v>
                </c:pt>
                <c:pt idx="74">
                  <c:v>7</c:v>
                </c:pt>
                <c:pt idx="75">
                  <c:v>7.1</c:v>
                </c:pt>
                <c:pt idx="76">
                  <c:v>7.1</c:v>
                </c:pt>
                <c:pt idx="77">
                  <c:v>7.3</c:v>
                </c:pt>
                <c:pt idx="78">
                  <c:v>7.1</c:v>
                </c:pt>
                <c:pt idx="79">
                  <c:v>7</c:v>
                </c:pt>
                <c:pt idx="80">
                  <c:v>6.6</c:v>
                </c:pt>
                <c:pt idx="81">
                  <c:v>6.5</c:v>
                </c:pt>
                <c:pt idx="82">
                  <c:v>6.3</c:v>
                </c:pt>
                <c:pt idx="83">
                  <c:v>6.1</c:v>
                </c:pt>
                <c:pt idx="84">
                  <c:v>6</c:v>
                </c:pt>
                <c:pt idx="85">
                  <c:v>5.6</c:v>
                </c:pt>
                <c:pt idx="86">
                  <c:v>5.2</c:v>
                </c:pt>
                <c:pt idx="87">
                  <c:v>4.9000000000000004</c:v>
                </c:pt>
                <c:pt idx="88">
                  <c:v>4.7</c:v>
                </c:pt>
                <c:pt idx="89">
                  <c:v>4.4000000000000004</c:v>
                </c:pt>
                <c:pt idx="90">
                  <c:v>4.2</c:v>
                </c:pt>
                <c:pt idx="91">
                  <c:v>4</c:v>
                </c:pt>
                <c:pt idx="92">
                  <c:v>4.2</c:v>
                </c:pt>
                <c:pt idx="93">
                  <c:v>4.4000000000000004</c:v>
                </c:pt>
                <c:pt idx="94">
                  <c:v>4.5999999999999996</c:v>
                </c:pt>
                <c:pt idx="95">
                  <c:v>4.8</c:v>
                </c:pt>
                <c:pt idx="96">
                  <c:v>4.9000000000000004</c:v>
                </c:pt>
                <c:pt idx="97">
                  <c:v>5</c:v>
                </c:pt>
                <c:pt idx="98">
                  <c:v>5</c:v>
                </c:pt>
                <c:pt idx="99">
                  <c:v>4.9000000000000004</c:v>
                </c:pt>
                <c:pt idx="100">
                  <c:v>4.8</c:v>
                </c:pt>
                <c:pt idx="101">
                  <c:v>4.8</c:v>
                </c:pt>
                <c:pt idx="102">
                  <c:v>4.7</c:v>
                </c:pt>
                <c:pt idx="103">
                  <c:v>4.8</c:v>
                </c:pt>
                <c:pt idx="104">
                  <c:v>4.9000000000000004</c:v>
                </c:pt>
                <c:pt idx="105">
                  <c:v>4.9000000000000004</c:v>
                </c:pt>
                <c:pt idx="106">
                  <c:v>4.9000000000000004</c:v>
                </c:pt>
                <c:pt idx="107">
                  <c:v>4.9000000000000004</c:v>
                </c:pt>
                <c:pt idx="108">
                  <c:v>5</c:v>
                </c:pt>
              </c:numCache>
            </c:numRef>
          </c:val>
          <c:smooth val="0"/>
          <c:extLst>
            <c:ext xmlns:c16="http://schemas.microsoft.com/office/drawing/2014/chart" uri="{C3380CC4-5D6E-409C-BE32-E72D297353CC}">
              <c16:uniqueId val="{00000048-6939-4B0F-B2D9-BCE50797C637}"/>
            </c:ext>
          </c:extLst>
        </c:ser>
        <c:dLbls>
          <c:dLblPos val="t"/>
          <c:showLegendKey val="0"/>
          <c:showVal val="1"/>
          <c:showCatName val="0"/>
          <c:showSerName val="0"/>
          <c:showPercent val="0"/>
          <c:showBubbleSize val="0"/>
        </c:dLbls>
        <c:marker val="1"/>
        <c:smooth val="0"/>
        <c:axId val="149172224"/>
        <c:axId val="149173760"/>
      </c:lineChart>
      <c:catAx>
        <c:axId val="149172224"/>
        <c:scaling>
          <c:orientation val="minMax"/>
        </c:scaling>
        <c:delete val="0"/>
        <c:axPos val="b"/>
        <c:numFmt formatCode="mmm\-yy" sourceLinked="1"/>
        <c:majorTickMark val="none"/>
        <c:minorTickMark val="out"/>
        <c:tickLblPos val="nextTo"/>
        <c:spPr>
          <a:ln/>
        </c:spPr>
        <c:txPr>
          <a:bodyPr/>
          <a:lstStyle/>
          <a:p>
            <a:pPr>
              <a:defRPr b="1"/>
            </a:pPr>
            <a:endParaRPr lang="en-US"/>
          </a:p>
        </c:txPr>
        <c:crossAx val="149173760"/>
        <c:crosses val="autoZero"/>
        <c:auto val="0"/>
        <c:lblAlgn val="ctr"/>
        <c:lblOffset val="100"/>
        <c:tickLblSkip val="3"/>
        <c:tickMarkSkip val="1"/>
        <c:noMultiLvlLbl val="1"/>
      </c:catAx>
      <c:valAx>
        <c:axId val="149173760"/>
        <c:scaling>
          <c:orientation val="minMax"/>
          <c:max val="14"/>
          <c:min val="2"/>
        </c:scaling>
        <c:delete val="0"/>
        <c:axPos val="l"/>
        <c:majorGridlines/>
        <c:numFmt formatCode="0" sourceLinked="0"/>
        <c:majorTickMark val="out"/>
        <c:minorTickMark val="none"/>
        <c:tickLblPos val="nextTo"/>
        <c:crossAx val="14917222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Unemployment Rate (January 2015 - January 2024)</a:t>
            </a:r>
          </a:p>
        </c:rich>
      </c:tx>
      <c:overlay val="0"/>
    </c:title>
    <c:autoTitleDeleted val="0"/>
    <c:plotArea>
      <c:layout/>
      <c:barChart>
        <c:barDir val="col"/>
        <c:grouping val="clustered"/>
        <c:varyColors val="0"/>
        <c:ser>
          <c:idx val="0"/>
          <c:order val="0"/>
          <c:tx>
            <c:strRef>
              <c:f>'Unemployment Rate'!$B$1</c:f>
              <c:strCache>
                <c:ptCount val="1"/>
                <c:pt idx="0">
                  <c:v>USA</c:v>
                </c:pt>
              </c:strCache>
            </c:strRef>
          </c:tx>
          <c:spPr>
            <a:solidFill>
              <a:schemeClr val="accent2">
                <a:lumMod val="60000"/>
                <a:lumOff val="40000"/>
              </a:schemeClr>
            </a:solidFill>
          </c:spPr>
          <c:invertIfNegative val="0"/>
          <c:dLbls>
            <c:dLbl>
              <c:idx val="2"/>
              <c:layout>
                <c:manualLayout>
                  <c:x val="0"/>
                  <c:y val="0.150473265929069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50F-4A69-BCEA-CA59E98547AF}"/>
                </c:ext>
              </c:extLst>
            </c:dLbl>
            <c:spPr>
              <a:noFill/>
              <a:ln>
                <a:noFill/>
              </a:ln>
              <a:effectLst/>
            </c:spPr>
            <c:txPr>
              <a:bodyPr/>
              <a:lstStyle/>
              <a:p>
                <a:pPr>
                  <a:defRPr b="1">
                    <a:latin typeface="Palatino Linotype" panose="0204050205050503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'Unemployment Rate'!$A$2:$A$4</c:f>
              <c:strCache>
                <c:ptCount val="3"/>
                <c:pt idx="0">
                  <c:v>Jan-15</c:v>
                </c:pt>
                <c:pt idx="1">
                  <c:v>Jan-24</c:v>
                </c:pt>
                <c:pt idx="2">
                  <c:v>Difference (Jan-15 - Jan-24)</c:v>
                </c:pt>
              </c:strCache>
            </c:strRef>
          </c:cat>
          <c:val>
            <c:numRef>
              <c:f>'Unemployment Rate'!$B$2:$B$4</c:f>
              <c:numCache>
                <c:formatCode>0.0%</c:formatCode>
                <c:ptCount val="3"/>
                <c:pt idx="0">
                  <c:v>5.7000000000000002E-2</c:v>
                </c:pt>
                <c:pt idx="1">
                  <c:v>3.6999999999999998E-2</c:v>
                </c:pt>
                <c:pt idx="2">
                  <c:v>-2.0000000000000004E-2</c:v>
                </c:pt>
              </c:numCache>
            </c:numRef>
          </c:val>
          <c:extLst>
            <c:ext xmlns:c16="http://schemas.microsoft.com/office/drawing/2014/chart" uri="{C3380CC4-5D6E-409C-BE32-E72D297353CC}">
              <c16:uniqueId val="{00000001-E50F-4A69-BCEA-CA59E98547AF}"/>
            </c:ext>
          </c:extLst>
        </c:ser>
        <c:ser>
          <c:idx val="1"/>
          <c:order val="1"/>
          <c:tx>
            <c:strRef>
              <c:f>'Unemployment Rate'!$C$1</c:f>
              <c:strCache>
                <c:ptCount val="1"/>
                <c:pt idx="0">
                  <c:v>D.C.</c:v>
                </c:pt>
              </c:strCache>
            </c:strRef>
          </c:tx>
          <c:spPr>
            <a:solidFill>
              <a:srgbClr val="92D050"/>
            </a:solidFill>
          </c:spPr>
          <c:invertIfNegative val="0"/>
          <c:dLbls>
            <c:dLbl>
              <c:idx val="2"/>
              <c:layout>
                <c:manualLayout>
                  <c:x val="-1.234034101361232E-16"/>
                  <c:y val="0.1715528952361748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50F-4A69-BCEA-CA59E98547AF}"/>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'Unemployment Rate'!$A$2:$A$4</c:f>
              <c:strCache>
                <c:ptCount val="3"/>
                <c:pt idx="0">
                  <c:v>Jan-15</c:v>
                </c:pt>
                <c:pt idx="1">
                  <c:v>Jan-24</c:v>
                </c:pt>
                <c:pt idx="2">
                  <c:v>Difference (Jan-15 - Jan-24)</c:v>
                </c:pt>
              </c:strCache>
            </c:strRef>
          </c:cat>
          <c:val>
            <c:numRef>
              <c:f>'Unemployment Rate'!$C$2:$C$4</c:f>
              <c:numCache>
                <c:formatCode>0.0%</c:formatCode>
                <c:ptCount val="3"/>
                <c:pt idx="0">
                  <c:v>7.3999999999999996E-2</c:v>
                </c:pt>
                <c:pt idx="1">
                  <c:v>0.05</c:v>
                </c:pt>
                <c:pt idx="2">
                  <c:v>-2.3999999999999994E-2</c:v>
                </c:pt>
              </c:numCache>
            </c:numRef>
          </c:val>
          <c:extLst>
            <c:ext xmlns:c16="http://schemas.microsoft.com/office/drawing/2014/chart" uri="{C3380CC4-5D6E-409C-BE32-E72D297353CC}">
              <c16:uniqueId val="{00000003-E50F-4A69-BCEA-CA59E98547AF}"/>
            </c:ext>
          </c:extLst>
        </c:ser>
        <c:dLbls>
          <c:showLegendKey val="0"/>
          <c:showVal val="1"/>
          <c:showCatName val="0"/>
          <c:showSerName val="0"/>
          <c:showPercent val="0"/>
          <c:showBubbleSize val="0"/>
        </c:dLbls>
        <c:gapWidth val="150"/>
        <c:axId val="42077184"/>
        <c:axId val="42078976"/>
      </c:barChart>
      <c:catAx>
        <c:axId val="42077184"/>
        <c:scaling>
          <c:orientation val="minMax"/>
        </c:scaling>
        <c:delete val="0"/>
        <c:axPos val="b"/>
        <c:numFmt formatCode="General" sourceLinked="0"/>
        <c:majorTickMark val="out"/>
        <c:minorTickMark val="none"/>
        <c:tickLblPos val="nextTo"/>
        <c:txPr>
          <a:bodyPr/>
          <a:lstStyle/>
          <a:p>
            <a:pPr>
              <a:defRPr b="1"/>
            </a:pPr>
            <a:endParaRPr lang="en-US"/>
          </a:p>
        </c:txPr>
        <c:crossAx val="42078976"/>
        <c:crosses val="autoZero"/>
        <c:auto val="1"/>
        <c:lblAlgn val="ctr"/>
        <c:lblOffset val="100"/>
        <c:noMultiLvlLbl val="0"/>
      </c:catAx>
      <c:valAx>
        <c:axId val="42078976"/>
        <c:scaling>
          <c:orientation val="minMax"/>
          <c:max val="0.16000000000000003"/>
          <c:min val="-3.0000000000000006E-2"/>
        </c:scaling>
        <c:delete val="0"/>
        <c:axPos val="l"/>
        <c:title>
          <c:tx>
            <c:rich>
              <a:bodyPr rot="-5400000" vert="horz"/>
              <a:lstStyle/>
              <a:p>
                <a:pPr>
                  <a:defRPr sz="1200">
                    <a:latin typeface="Palatino Linotype" panose="02040502050505030304" pitchFamily="18" charset="0"/>
                  </a:defRPr>
                </a:pPr>
                <a:r>
                  <a:rPr lang="en-US" sz="1200">
                    <a:latin typeface="Palatino Linotype" panose="02040502050505030304" pitchFamily="18" charset="0"/>
                  </a:rPr>
                  <a:t>Unemployment Rate</a:t>
                </a:r>
              </a:p>
            </c:rich>
          </c:tx>
          <c:overlay val="0"/>
        </c:title>
        <c:numFmt formatCode="0.0%" sourceLinked="1"/>
        <c:majorTickMark val="out"/>
        <c:minorTickMark val="none"/>
        <c:tickLblPos val="nextTo"/>
        <c:crossAx val="42077184"/>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Unemployment Rate by Ward (January</a:t>
            </a:r>
            <a:r>
              <a:rPr lang="en-US" sz="1600" baseline="0"/>
              <a:t> 2015 </a:t>
            </a:r>
            <a:r>
              <a:rPr lang="en-US" sz="1600"/>
              <a:t>- January 2024)</a:t>
            </a:r>
          </a:p>
        </c:rich>
      </c:tx>
      <c:overlay val="0"/>
    </c:title>
    <c:autoTitleDeleted val="0"/>
    <c:plotArea>
      <c:layout/>
      <c:barChart>
        <c:barDir val="bar"/>
        <c:grouping val="clustered"/>
        <c:varyColors val="0"/>
        <c:ser>
          <c:idx val="0"/>
          <c:order val="0"/>
          <c:tx>
            <c:strRef>
              <c:f>'Unemployment Rate by Ward'!$A$2</c:f>
              <c:strCache>
                <c:ptCount val="1"/>
                <c:pt idx="0">
                  <c:v>Jan-15</c:v>
                </c:pt>
              </c:strCache>
            </c:strRef>
          </c:tx>
          <c:invertIfNegative val="0"/>
          <c:dLbls>
            <c:dLbl>
              <c:idx val="6"/>
              <c:layout>
                <c:manualLayout>
                  <c:x val="-4.1666666666666666E-3"/>
                  <c:y val="2.372479240806643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220-4C8B-BD29-2FE32AA10667}"/>
                </c:ext>
              </c:extLst>
            </c:dLbl>
            <c:dLbl>
              <c:idx val="7"/>
              <c:layout>
                <c:manualLayout>
                  <c:x val="6.9444444444444441E-3"/>
                  <c:y val="-2.1747475145372231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220-4C8B-BD29-2FE32AA10667}"/>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'Unemployment Rate by Ward'!$B$1:$I$1</c:f>
              <c:strCache>
                <c:ptCount val="8"/>
                <c:pt idx="0">
                  <c:v>Ward 1</c:v>
                </c:pt>
                <c:pt idx="1">
                  <c:v>Ward 2</c:v>
                </c:pt>
                <c:pt idx="2">
                  <c:v>Ward 3</c:v>
                </c:pt>
                <c:pt idx="3">
                  <c:v>Ward 4</c:v>
                </c:pt>
                <c:pt idx="4">
                  <c:v>Ward 5</c:v>
                </c:pt>
                <c:pt idx="5">
                  <c:v>Ward 6</c:v>
                </c:pt>
                <c:pt idx="6">
                  <c:v>Ward 7</c:v>
                </c:pt>
                <c:pt idx="7">
                  <c:v>Ward 8</c:v>
                </c:pt>
              </c:strCache>
            </c:strRef>
          </c:cat>
          <c:val>
            <c:numRef>
              <c:f>'Unemployment Rate by Ward'!$B$2:$I$2</c:f>
              <c:numCache>
                <c:formatCode>0.0%</c:formatCode>
                <c:ptCount val="8"/>
                <c:pt idx="0">
                  <c:v>5.8999999999999997E-2</c:v>
                </c:pt>
                <c:pt idx="1">
                  <c:v>5.2999999999999999E-2</c:v>
                </c:pt>
                <c:pt idx="2">
                  <c:v>0.05</c:v>
                </c:pt>
                <c:pt idx="3">
                  <c:v>7.2999999999999995E-2</c:v>
                </c:pt>
                <c:pt idx="4">
                  <c:v>9.6000000000000002E-2</c:v>
                </c:pt>
                <c:pt idx="5">
                  <c:v>6.6000000000000003E-2</c:v>
                </c:pt>
                <c:pt idx="6">
                  <c:v>0.129</c:v>
                </c:pt>
                <c:pt idx="7">
                  <c:v>0.161</c:v>
                </c:pt>
              </c:numCache>
            </c:numRef>
          </c:val>
          <c:extLst>
            <c:ext xmlns:c16="http://schemas.microsoft.com/office/drawing/2014/chart" uri="{C3380CC4-5D6E-409C-BE32-E72D297353CC}">
              <c16:uniqueId val="{00000000-F51E-4202-B0EB-0192C93F1A88}"/>
            </c:ext>
          </c:extLst>
        </c:ser>
        <c:ser>
          <c:idx val="1"/>
          <c:order val="1"/>
          <c:tx>
            <c:strRef>
              <c:f>'Unemployment Rate by Ward'!$A$3</c:f>
              <c:strCache>
                <c:ptCount val="1"/>
                <c:pt idx="0">
                  <c:v>Jan-24</c:v>
                </c:pt>
              </c:strCache>
            </c:strRef>
          </c:tx>
          <c:invertIfNegative val="0"/>
          <c:dLbls>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'Unemployment Rate by Ward'!$B$1:$I$1</c:f>
              <c:strCache>
                <c:ptCount val="8"/>
                <c:pt idx="0">
                  <c:v>Ward 1</c:v>
                </c:pt>
                <c:pt idx="1">
                  <c:v>Ward 2</c:v>
                </c:pt>
                <c:pt idx="2">
                  <c:v>Ward 3</c:v>
                </c:pt>
                <c:pt idx="3">
                  <c:v>Ward 4</c:v>
                </c:pt>
                <c:pt idx="4">
                  <c:v>Ward 5</c:v>
                </c:pt>
                <c:pt idx="5">
                  <c:v>Ward 6</c:v>
                </c:pt>
                <c:pt idx="6">
                  <c:v>Ward 7</c:v>
                </c:pt>
                <c:pt idx="7">
                  <c:v>Ward 8</c:v>
                </c:pt>
              </c:strCache>
            </c:strRef>
          </c:cat>
          <c:val>
            <c:numRef>
              <c:f>'Unemployment Rate by Ward'!$B$3:$I$3</c:f>
              <c:numCache>
                <c:formatCode>0.0%</c:formatCode>
                <c:ptCount val="8"/>
                <c:pt idx="0">
                  <c:v>4.1000000000000002E-2</c:v>
                </c:pt>
                <c:pt idx="1">
                  <c:v>3.9E-2</c:v>
                </c:pt>
                <c:pt idx="2">
                  <c:v>3.6999999999999998E-2</c:v>
                </c:pt>
                <c:pt idx="3">
                  <c:v>4.7E-2</c:v>
                </c:pt>
                <c:pt idx="4">
                  <c:v>6.3E-2</c:v>
                </c:pt>
                <c:pt idx="5">
                  <c:v>4.4999999999999998E-2</c:v>
                </c:pt>
                <c:pt idx="6">
                  <c:v>8.2000000000000003E-2</c:v>
                </c:pt>
                <c:pt idx="7">
                  <c:v>0.105</c:v>
                </c:pt>
              </c:numCache>
            </c:numRef>
          </c:val>
          <c:extLst>
            <c:ext xmlns:c16="http://schemas.microsoft.com/office/drawing/2014/chart" uri="{C3380CC4-5D6E-409C-BE32-E72D297353CC}">
              <c16:uniqueId val="{00000001-F51E-4202-B0EB-0192C93F1A88}"/>
            </c:ext>
          </c:extLst>
        </c:ser>
        <c:ser>
          <c:idx val="2"/>
          <c:order val="2"/>
          <c:tx>
            <c:strRef>
              <c:f>'Unemployment Rate by Ward'!$A$4</c:f>
              <c:strCache>
                <c:ptCount val="1"/>
                <c:pt idx="0">
                  <c:v>Difference</c:v>
                </c:pt>
              </c:strCache>
            </c:strRef>
          </c:tx>
          <c:invertIfNegative val="0"/>
          <c:dLbls>
            <c:dLbl>
              <c:idx val="7"/>
              <c:layout>
                <c:manualLayout>
                  <c:x val="-6.5356517935257962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51E-4202-B0EB-0192C93F1A88}"/>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'Unemployment Rate by Ward'!$B$1:$I$1</c:f>
              <c:strCache>
                <c:ptCount val="8"/>
                <c:pt idx="0">
                  <c:v>Ward 1</c:v>
                </c:pt>
                <c:pt idx="1">
                  <c:v>Ward 2</c:v>
                </c:pt>
                <c:pt idx="2">
                  <c:v>Ward 3</c:v>
                </c:pt>
                <c:pt idx="3">
                  <c:v>Ward 4</c:v>
                </c:pt>
                <c:pt idx="4">
                  <c:v>Ward 5</c:v>
                </c:pt>
                <c:pt idx="5">
                  <c:v>Ward 6</c:v>
                </c:pt>
                <c:pt idx="6">
                  <c:v>Ward 7</c:v>
                </c:pt>
                <c:pt idx="7">
                  <c:v>Ward 8</c:v>
                </c:pt>
              </c:strCache>
            </c:strRef>
          </c:cat>
          <c:val>
            <c:numRef>
              <c:f>'Unemployment Rate by Ward'!$B$4:$I$4</c:f>
              <c:numCache>
                <c:formatCode>0.0%</c:formatCode>
                <c:ptCount val="8"/>
                <c:pt idx="0">
                  <c:v>-1.7999999999999995E-2</c:v>
                </c:pt>
                <c:pt idx="1">
                  <c:v>-1.3999999999999999E-2</c:v>
                </c:pt>
                <c:pt idx="2">
                  <c:v>-1.3000000000000005E-2</c:v>
                </c:pt>
                <c:pt idx="3">
                  <c:v>-2.5999999999999995E-2</c:v>
                </c:pt>
                <c:pt idx="4">
                  <c:v>-3.3000000000000002E-2</c:v>
                </c:pt>
                <c:pt idx="5">
                  <c:v>-2.1000000000000005E-2</c:v>
                </c:pt>
                <c:pt idx="6">
                  <c:v>-4.7E-2</c:v>
                </c:pt>
                <c:pt idx="7">
                  <c:v>-5.6000000000000008E-2</c:v>
                </c:pt>
              </c:numCache>
            </c:numRef>
          </c:val>
          <c:extLst>
            <c:ext xmlns:c16="http://schemas.microsoft.com/office/drawing/2014/chart" uri="{C3380CC4-5D6E-409C-BE32-E72D297353CC}">
              <c16:uniqueId val="{00000003-F51E-4202-B0EB-0192C93F1A88}"/>
            </c:ext>
          </c:extLst>
        </c:ser>
        <c:dLbls>
          <c:dLblPos val="outEnd"/>
          <c:showLegendKey val="0"/>
          <c:showVal val="1"/>
          <c:showCatName val="0"/>
          <c:showSerName val="0"/>
          <c:showPercent val="0"/>
          <c:showBubbleSize val="0"/>
        </c:dLbls>
        <c:gapWidth val="150"/>
        <c:axId val="42578304"/>
        <c:axId val="42579840"/>
      </c:barChart>
      <c:catAx>
        <c:axId val="42578304"/>
        <c:scaling>
          <c:orientation val="minMax"/>
        </c:scaling>
        <c:delete val="0"/>
        <c:axPos val="l"/>
        <c:numFmt formatCode="General" sourceLinked="0"/>
        <c:majorTickMark val="out"/>
        <c:minorTickMark val="none"/>
        <c:tickLblPos val="nextTo"/>
        <c:txPr>
          <a:bodyPr/>
          <a:lstStyle/>
          <a:p>
            <a:pPr>
              <a:defRPr b="1"/>
            </a:pPr>
            <a:endParaRPr lang="en-US"/>
          </a:p>
        </c:txPr>
        <c:crossAx val="42579840"/>
        <c:crosses val="autoZero"/>
        <c:auto val="1"/>
        <c:lblAlgn val="ctr"/>
        <c:lblOffset val="100"/>
        <c:noMultiLvlLbl val="0"/>
      </c:catAx>
      <c:valAx>
        <c:axId val="42579840"/>
        <c:scaling>
          <c:orientation val="minMax"/>
          <c:max val="0.21000000000000002"/>
          <c:min val="-7.400000000000001E-2"/>
        </c:scaling>
        <c:delete val="0"/>
        <c:axPos val="b"/>
        <c:majorGridlines/>
        <c:numFmt formatCode="0.0%" sourceLinked="1"/>
        <c:majorTickMark val="out"/>
        <c:minorTickMark val="none"/>
        <c:tickLblPos val="nextTo"/>
        <c:crossAx val="42578304"/>
        <c:crosses val="autoZero"/>
        <c:crossBetween val="between"/>
        <c:majorUnit val="3.0000000000000006E-2"/>
      </c:valAx>
    </c:plotArea>
    <c:legend>
      <c:legendPos val="b"/>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Total Number of Jobs and Total Private Sector Jobs in DC (Jan. 2015 - Jan. 2024)</a:t>
            </a:r>
          </a:p>
        </c:rich>
      </c:tx>
      <c:overlay val="0"/>
    </c:title>
    <c:autoTitleDeleted val="0"/>
    <c:plotArea>
      <c:layout/>
      <c:barChart>
        <c:barDir val="col"/>
        <c:grouping val="clustered"/>
        <c:varyColors val="0"/>
        <c:ser>
          <c:idx val="0"/>
          <c:order val="0"/>
          <c:tx>
            <c:strRef>
              <c:f>'D.C. Total &amp; Private Employment'!$B$1</c:f>
              <c:strCache>
                <c:ptCount val="1"/>
                <c:pt idx="0">
                  <c:v>Total Number of Jobs in D.C.</c:v>
                </c:pt>
              </c:strCache>
            </c:strRef>
          </c:tx>
          <c:spPr>
            <a:solidFill>
              <a:srgbClr val="92D050"/>
            </a:solidFill>
            <a:effectLst>
              <a:outerShdw blurRad="50800" dist="50800" dir="5400000" algn="ctr" rotWithShape="0">
                <a:schemeClr val="bg1"/>
              </a:outerShdw>
            </a:effectLst>
          </c:spPr>
          <c:invertIfNegative val="0"/>
          <c:dPt>
            <c:idx val="1"/>
            <c:invertIfNegative val="0"/>
            <c:bubble3D val="0"/>
            <c:spPr>
              <a:solidFill>
                <a:srgbClr val="92D050"/>
              </a:solidFill>
              <a:ln>
                <a:noFill/>
              </a:ln>
              <a:effectLst>
                <a:outerShdw blurRad="50800" dist="50800" dir="5400000" algn="ctr" rotWithShape="0">
                  <a:schemeClr val="bg1"/>
                </a:outerShdw>
              </a:effectLst>
            </c:spPr>
            <c:extLst>
              <c:ext xmlns:c16="http://schemas.microsoft.com/office/drawing/2014/chart" uri="{C3380CC4-5D6E-409C-BE32-E72D297353CC}">
                <c16:uniqueId val="{00000001-55A7-4823-AE31-7F821F7B76D7}"/>
              </c:ext>
            </c:extLst>
          </c:dPt>
          <c:dLbls>
            <c:dLbl>
              <c:idx val="2"/>
              <c:layout>
                <c:manualLayout>
                  <c:x val="-1.4847389850724629E-2"/>
                  <c:y val="-4.1639145910811179E-2"/>
                </c:manualLayout>
              </c:layout>
              <c:tx>
                <c:rich>
                  <a:bodyPr/>
                  <a:lstStyle/>
                  <a:p>
                    <a:fld id="{8CBFBD2C-A27E-465D-98D6-D1DD9A0495A0}" type="VALUE">
                      <a:rPr lang="en-US"/>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55A7-4823-AE31-7F821F7B76D7}"/>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'D.C. Total &amp; Private Employment'!$A$2:$A$4</c:f>
              <c:strCache>
                <c:ptCount val="3"/>
                <c:pt idx="0">
                  <c:v>Jan-15</c:v>
                </c:pt>
                <c:pt idx="1">
                  <c:v>Jan-24</c:v>
                </c:pt>
                <c:pt idx="2">
                  <c:v>Difference (Jan-15 - Jan.24)</c:v>
                </c:pt>
              </c:strCache>
            </c:strRef>
          </c:cat>
          <c:val>
            <c:numRef>
              <c:f>'D.C. Total &amp; Private Employment'!$B$2:$B$4</c:f>
              <c:numCache>
                <c:formatCode>#,##0</c:formatCode>
                <c:ptCount val="3"/>
                <c:pt idx="0">
                  <c:v>748100</c:v>
                </c:pt>
                <c:pt idx="1">
                  <c:v>759200</c:v>
                </c:pt>
                <c:pt idx="2">
                  <c:v>11100</c:v>
                </c:pt>
              </c:numCache>
            </c:numRef>
          </c:val>
          <c:extLst>
            <c:ext xmlns:c16="http://schemas.microsoft.com/office/drawing/2014/chart" uri="{C3380CC4-5D6E-409C-BE32-E72D297353CC}">
              <c16:uniqueId val="{00000003-55A7-4823-AE31-7F821F7B76D7}"/>
            </c:ext>
          </c:extLst>
        </c:ser>
        <c:dLbls>
          <c:dLblPos val="outEnd"/>
          <c:showLegendKey val="0"/>
          <c:showVal val="1"/>
          <c:showCatName val="0"/>
          <c:showSerName val="0"/>
          <c:showPercent val="0"/>
          <c:showBubbleSize val="0"/>
        </c:dLbls>
        <c:gapWidth val="150"/>
        <c:overlap val="-100"/>
        <c:axId val="42415232"/>
        <c:axId val="42416768"/>
      </c:barChart>
      <c:barChart>
        <c:barDir val="col"/>
        <c:grouping val="clustered"/>
        <c:varyColors val="0"/>
        <c:ser>
          <c:idx val="1"/>
          <c:order val="1"/>
          <c:tx>
            <c:strRef>
              <c:f>'D.C. Total &amp; Private Employment'!$C$1</c:f>
              <c:strCache>
                <c:ptCount val="1"/>
                <c:pt idx="0">
                  <c:v>Total Private Sector Jobs in D.C.</c:v>
                </c:pt>
              </c:strCache>
            </c:strRef>
          </c:tx>
          <c:spPr>
            <a:solidFill>
              <a:schemeClr val="tx2">
                <a:lumMod val="50000"/>
                <a:alpha val="44000"/>
              </a:schemeClr>
            </a:solidFill>
          </c:spPr>
          <c:invertIfNegative val="0"/>
          <c:dLbls>
            <c:dLbl>
              <c:idx val="1"/>
              <c:layout>
                <c:manualLayout>
                  <c:x val="0"/>
                  <c:y val="-2.620607504466945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5A7-4823-AE31-7F821F7B76D7}"/>
                </c:ext>
              </c:extLst>
            </c:dLbl>
            <c:dLbl>
              <c:idx val="2"/>
              <c:layout>
                <c:manualLayout>
                  <c:x val="-1.6541442268815279E-2"/>
                  <c:y val="-6.8746027818612299E-3"/>
                </c:manualLayout>
              </c:layout>
              <c:tx>
                <c:rich>
                  <a:bodyPr/>
                  <a:lstStyle/>
                  <a:p>
                    <a:fld id="{C6115895-BDEF-427B-873B-932D2517ECDB}" type="VALUE">
                      <a:rPr lang="en-US"/>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5A7-4823-AE31-7F821F7B76D7}"/>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'D.C. Total &amp; Private Employment'!$A$2:$A$4</c:f>
              <c:strCache>
                <c:ptCount val="3"/>
                <c:pt idx="0">
                  <c:v>Jan-15</c:v>
                </c:pt>
                <c:pt idx="1">
                  <c:v>Jan-24</c:v>
                </c:pt>
                <c:pt idx="2">
                  <c:v>Difference (Jan-15 - Jan.24)</c:v>
                </c:pt>
              </c:strCache>
            </c:strRef>
          </c:cat>
          <c:val>
            <c:numRef>
              <c:f>'D.C. Total &amp; Private Employment'!$C$2:$C$4</c:f>
              <c:numCache>
                <c:formatCode>#,##0</c:formatCode>
                <c:ptCount val="3"/>
                <c:pt idx="0">
                  <c:v>512300</c:v>
                </c:pt>
                <c:pt idx="1">
                  <c:v>525200</c:v>
                </c:pt>
                <c:pt idx="2">
                  <c:v>12900</c:v>
                </c:pt>
              </c:numCache>
            </c:numRef>
          </c:val>
          <c:extLst>
            <c:ext xmlns:c16="http://schemas.microsoft.com/office/drawing/2014/chart" uri="{C3380CC4-5D6E-409C-BE32-E72D297353CC}">
              <c16:uniqueId val="{00000006-55A7-4823-AE31-7F821F7B76D7}"/>
            </c:ext>
          </c:extLst>
        </c:ser>
        <c:dLbls>
          <c:dLblPos val="outEnd"/>
          <c:showLegendKey val="0"/>
          <c:showVal val="1"/>
          <c:showCatName val="0"/>
          <c:showSerName val="0"/>
          <c:showPercent val="0"/>
          <c:showBubbleSize val="0"/>
        </c:dLbls>
        <c:gapWidth val="75"/>
        <c:overlap val="-100"/>
        <c:axId val="42436480"/>
        <c:axId val="42434944"/>
      </c:barChart>
      <c:catAx>
        <c:axId val="42415232"/>
        <c:scaling>
          <c:orientation val="minMax"/>
        </c:scaling>
        <c:delete val="0"/>
        <c:axPos val="b"/>
        <c:numFmt formatCode="General" sourceLinked="1"/>
        <c:majorTickMark val="out"/>
        <c:minorTickMark val="none"/>
        <c:tickLblPos val="nextTo"/>
        <c:txPr>
          <a:bodyPr/>
          <a:lstStyle/>
          <a:p>
            <a:pPr>
              <a:defRPr b="1"/>
            </a:pPr>
            <a:endParaRPr lang="en-US"/>
          </a:p>
        </c:txPr>
        <c:crossAx val="42416768"/>
        <c:crosses val="autoZero"/>
        <c:auto val="0"/>
        <c:lblAlgn val="ctr"/>
        <c:lblOffset val="5"/>
        <c:noMultiLvlLbl val="0"/>
      </c:catAx>
      <c:valAx>
        <c:axId val="42416768"/>
        <c:scaling>
          <c:orientation val="minMax"/>
          <c:min val="-55000"/>
        </c:scaling>
        <c:delete val="0"/>
        <c:axPos val="l"/>
        <c:numFmt formatCode="#,##0" sourceLinked="1"/>
        <c:majorTickMark val="out"/>
        <c:minorTickMark val="none"/>
        <c:tickLblPos val="nextTo"/>
        <c:crossAx val="42415232"/>
        <c:crosses val="autoZero"/>
        <c:crossBetween val="between"/>
      </c:valAx>
      <c:valAx>
        <c:axId val="42434944"/>
        <c:scaling>
          <c:orientation val="minMax"/>
        </c:scaling>
        <c:delete val="1"/>
        <c:axPos val="r"/>
        <c:numFmt formatCode="#,##0" sourceLinked="1"/>
        <c:majorTickMark val="out"/>
        <c:minorTickMark val="none"/>
        <c:tickLblPos val="nextTo"/>
        <c:crossAx val="42436480"/>
        <c:crosses val="max"/>
        <c:crossBetween val="between"/>
      </c:valAx>
      <c:catAx>
        <c:axId val="42436480"/>
        <c:scaling>
          <c:orientation val="minMax"/>
        </c:scaling>
        <c:delete val="1"/>
        <c:axPos val="b"/>
        <c:numFmt formatCode="General" sourceLinked="1"/>
        <c:majorTickMark val="out"/>
        <c:minorTickMark val="none"/>
        <c:tickLblPos val="nextTo"/>
        <c:crossAx val="42434944"/>
        <c:crosses val="autoZero"/>
        <c:auto val="1"/>
        <c:lblAlgn val="ctr"/>
        <c:lblOffset val="100"/>
        <c:noMultiLvlLbl val="1"/>
      </c:catAx>
    </c:plotArea>
    <c:legend>
      <c:legendPos val="b"/>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r>
              <a:rPr lang="en-US" sz="1200" b="1">
                <a:solidFill>
                  <a:sysClr val="windowText" lastClr="000000"/>
                </a:solidFill>
              </a:rPr>
              <a:t>Total Employment and Private Sector in D.C. (Jan. 2015</a:t>
            </a:r>
            <a:r>
              <a:rPr lang="en-US" sz="1200" b="1" baseline="0">
                <a:solidFill>
                  <a:sysClr val="windowText" lastClr="000000"/>
                </a:solidFill>
              </a:rPr>
              <a:t> - Jan. 24) (In Thousands)</a:t>
            </a:r>
            <a:endParaRPr lang="en-US" sz="1200" b="1">
              <a:solidFill>
                <a:sysClr val="windowText" lastClr="000000"/>
              </a:solidFill>
            </a:endParaRPr>
          </a:p>
        </c:rich>
      </c:tx>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2"/>
          <c:order val="2"/>
          <c:tx>
            <c:strRef>
              <c:f>'Total &amp; Private Line Chart'!$AE$3</c:f>
              <c:strCache>
                <c:ptCount val="1"/>
                <c:pt idx="0">
                  <c:v>COVID</c:v>
                </c:pt>
              </c:strCache>
            </c:strRef>
          </c:tx>
          <c:spPr>
            <a:solidFill>
              <a:schemeClr val="bg1">
                <a:lumMod val="85000"/>
              </a:schemeClr>
            </a:solidFill>
            <a:ln>
              <a:noFill/>
            </a:ln>
            <a:effectLst/>
          </c:spPr>
          <c:invertIfNegative val="0"/>
          <c:cat>
            <c:numRef>
              <c:f>('Total &amp; Private Line Chart'!$Z$4,'Total &amp; Private Line Chart'!$Z$10,'Total &amp; Private Line Chart'!$Z$12,'Total &amp; Private Line Chart'!$Z$14,'Total &amp; Private Line Chart'!$Z$16,'Total &amp; Private Line Chart'!$Z$18,'Total &amp; Private Line Chart'!$Z$20,'Total &amp; Private Line Chart'!$Z$22,'Total &amp; Private Line Chart'!$Z$24:$Z$25,'Total &amp; Private Line Chart'!$Z$28,'Total &amp; Private Line Chart'!$Z$34,'Total &amp; Private Line Chart'!$Z$40,'Total &amp; Private Line Chart'!$Z$46:$Z$71)</c:f>
              <c:numCache>
                <c:formatCode>mmm\-yy</c:formatCode>
                <c:ptCount val="39"/>
                <c:pt idx="0">
                  <c:v>42005</c:v>
                </c:pt>
                <c:pt idx="1">
                  <c:v>42522</c:v>
                </c:pt>
                <c:pt idx="2">
                  <c:v>42705</c:v>
                </c:pt>
                <c:pt idx="3">
                  <c:v>42887</c:v>
                </c:pt>
                <c:pt idx="4">
                  <c:v>43070</c:v>
                </c:pt>
                <c:pt idx="5">
                  <c:v>43252</c:v>
                </c:pt>
                <c:pt idx="6">
                  <c:v>43435</c:v>
                </c:pt>
                <c:pt idx="7">
                  <c:v>43617</c:v>
                </c:pt>
                <c:pt idx="8">
                  <c:v>43800</c:v>
                </c:pt>
                <c:pt idx="9">
                  <c:v>43891</c:v>
                </c:pt>
                <c:pt idx="10">
                  <c:v>43983</c:v>
                </c:pt>
                <c:pt idx="11">
                  <c:v>44166</c:v>
                </c:pt>
                <c:pt idx="12">
                  <c:v>44348</c:v>
                </c:pt>
                <c:pt idx="13">
                  <c:v>44531</c:v>
                </c:pt>
                <c:pt idx="14">
                  <c:v>44562</c:v>
                </c:pt>
                <c:pt idx="15">
                  <c:v>44593</c:v>
                </c:pt>
                <c:pt idx="16">
                  <c:v>44621</c:v>
                </c:pt>
                <c:pt idx="17">
                  <c:v>44652</c:v>
                </c:pt>
                <c:pt idx="18">
                  <c:v>44682</c:v>
                </c:pt>
                <c:pt idx="19">
                  <c:v>44713</c:v>
                </c:pt>
                <c:pt idx="20">
                  <c:v>44743</c:v>
                </c:pt>
                <c:pt idx="21">
                  <c:v>44774</c:v>
                </c:pt>
                <c:pt idx="22">
                  <c:v>44805</c:v>
                </c:pt>
                <c:pt idx="23">
                  <c:v>44835</c:v>
                </c:pt>
                <c:pt idx="24">
                  <c:v>44866</c:v>
                </c:pt>
                <c:pt idx="25">
                  <c:v>44896</c:v>
                </c:pt>
                <c:pt idx="26">
                  <c:v>44927</c:v>
                </c:pt>
                <c:pt idx="27">
                  <c:v>44958</c:v>
                </c:pt>
                <c:pt idx="28">
                  <c:v>44986</c:v>
                </c:pt>
                <c:pt idx="29">
                  <c:v>45017</c:v>
                </c:pt>
                <c:pt idx="30">
                  <c:v>45047</c:v>
                </c:pt>
                <c:pt idx="31">
                  <c:v>45078</c:v>
                </c:pt>
                <c:pt idx="32">
                  <c:v>45108</c:v>
                </c:pt>
                <c:pt idx="33">
                  <c:v>45139</c:v>
                </c:pt>
                <c:pt idx="34">
                  <c:v>45170</c:v>
                </c:pt>
                <c:pt idx="35">
                  <c:v>45200</c:v>
                </c:pt>
                <c:pt idx="36">
                  <c:v>45231</c:v>
                </c:pt>
                <c:pt idx="37">
                  <c:v>45261</c:v>
                </c:pt>
                <c:pt idx="38">
                  <c:v>45292</c:v>
                </c:pt>
              </c:numCache>
              <c:extLst/>
            </c:numRef>
          </c:cat>
          <c:val>
            <c:numRef>
              <c:f>('Total &amp; Private Line Chart'!$AE$4,'Total &amp; Private Line Chart'!$AE$10,'Total &amp; Private Line Chart'!$AE$12,'Total &amp; Private Line Chart'!$AE$14,'Total &amp; Private Line Chart'!$AE$16,'Total &amp; Private Line Chart'!$AE$18,'Total &amp; Private Line Chart'!$AE$20,'Total &amp; Private Line Chart'!$AE$22,'Total &amp; Private Line Chart'!$AE$24:$AE$25,'Total &amp; Private Line Chart'!$AE$28,'Total &amp; Private Line Chart'!$AE$34,'Total &amp; Private Line Chart'!$AE$40,'Total &amp; Private Line Chart'!$AE$46:$AE$71)</c:f>
              <c:numCache>
                <c:formatCode>General</c:formatCode>
                <c:ptCount val="39"/>
                <c:pt idx="9">
                  <c:v>830</c:v>
                </c:pt>
                <c:pt idx="10">
                  <c:v>830</c:v>
                </c:pt>
                <c:pt idx="11">
                  <c:v>830</c:v>
                </c:pt>
                <c:pt idx="12">
                  <c:v>830</c:v>
                </c:pt>
                <c:pt idx="13">
                  <c:v>830</c:v>
                </c:pt>
                <c:pt idx="14">
                  <c:v>830</c:v>
                </c:pt>
                <c:pt idx="15">
                  <c:v>830</c:v>
                </c:pt>
                <c:pt idx="16">
                  <c:v>830</c:v>
                </c:pt>
                <c:pt idx="17">
                  <c:v>830</c:v>
                </c:pt>
                <c:pt idx="18">
                  <c:v>830</c:v>
                </c:pt>
                <c:pt idx="19">
                  <c:v>830</c:v>
                </c:pt>
                <c:pt idx="20">
                  <c:v>830</c:v>
                </c:pt>
                <c:pt idx="21">
                  <c:v>830</c:v>
                </c:pt>
                <c:pt idx="22">
                  <c:v>830</c:v>
                </c:pt>
                <c:pt idx="23">
                  <c:v>830</c:v>
                </c:pt>
                <c:pt idx="24">
                  <c:v>830</c:v>
                </c:pt>
                <c:pt idx="25">
                  <c:v>830</c:v>
                </c:pt>
                <c:pt idx="26">
                  <c:v>830</c:v>
                </c:pt>
                <c:pt idx="27">
                  <c:v>830</c:v>
                </c:pt>
                <c:pt idx="28">
                  <c:v>830</c:v>
                </c:pt>
                <c:pt idx="29">
                  <c:v>830</c:v>
                </c:pt>
                <c:pt idx="30">
                  <c:v>830</c:v>
                </c:pt>
                <c:pt idx="31">
                  <c:v>830</c:v>
                </c:pt>
                <c:pt idx="32">
                  <c:v>830</c:v>
                </c:pt>
                <c:pt idx="33">
                  <c:v>830</c:v>
                </c:pt>
                <c:pt idx="34">
                  <c:v>830</c:v>
                </c:pt>
                <c:pt idx="35">
                  <c:v>830</c:v>
                </c:pt>
                <c:pt idx="36">
                  <c:v>830</c:v>
                </c:pt>
                <c:pt idx="37">
                  <c:v>830</c:v>
                </c:pt>
                <c:pt idx="38">
                  <c:v>830</c:v>
                </c:pt>
              </c:numCache>
              <c:extLst/>
            </c:numRef>
          </c:val>
          <c:extLst>
            <c:ext xmlns:c16="http://schemas.microsoft.com/office/drawing/2014/chart" uri="{C3380CC4-5D6E-409C-BE32-E72D297353CC}">
              <c16:uniqueId val="{00000000-98EA-404F-8C49-FBD2ABC32938}"/>
            </c:ext>
          </c:extLst>
        </c:ser>
        <c:dLbls>
          <c:showLegendKey val="0"/>
          <c:showVal val="0"/>
          <c:showCatName val="0"/>
          <c:showSerName val="0"/>
          <c:showPercent val="0"/>
          <c:showBubbleSize val="0"/>
        </c:dLbls>
        <c:gapWidth val="0"/>
        <c:axId val="1582175296"/>
        <c:axId val="1582177792"/>
      </c:barChart>
      <c:lineChart>
        <c:grouping val="standard"/>
        <c:varyColors val="0"/>
        <c:ser>
          <c:idx val="0"/>
          <c:order val="0"/>
          <c:tx>
            <c:strRef>
              <c:f>'Total &amp; Private Line Chart'!$AB$3</c:f>
              <c:strCache>
                <c:ptCount val="1"/>
                <c:pt idx="0">
                  <c:v>Total Employment (in Thousand)</c:v>
                </c:pt>
              </c:strCache>
            </c:strRef>
          </c:tx>
          <c:spPr>
            <a:ln w="28575" cap="rnd">
              <a:solidFill>
                <a:srgbClr val="C00000"/>
              </a:solidFill>
              <a:round/>
            </a:ln>
            <a:effectLst/>
          </c:spPr>
          <c:marker>
            <c:symbol val="diamond"/>
            <c:size val="7"/>
            <c:spPr>
              <a:solidFill>
                <a:srgbClr val="C00000"/>
              </a:solidFill>
              <a:ln w="9525">
                <a:solidFill>
                  <a:srgbClr val="C00000"/>
                </a:solidFill>
              </a:ln>
              <a:effectLst/>
            </c:spPr>
          </c:marker>
          <c:dLbls>
            <c:dLbl>
              <c:idx val="0"/>
              <c:layout>
                <c:manualLayout>
                  <c:x val="-1.3888887369981823E-3"/>
                  <c:y val="-2.98612269049667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6F3-45F4-9EA3-27FC06871770}"/>
                </c:ext>
              </c:extLst>
            </c:dLbl>
            <c:dLbl>
              <c:idx val="1"/>
              <c:layout>
                <c:manualLayout>
                  <c:x val="-3.0555552213959732E-2"/>
                  <c:y val="-2.75187069585016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6F3-45F4-9EA3-27FC06871770}"/>
                </c:ext>
              </c:extLst>
            </c:dLbl>
            <c:dLbl>
              <c:idx val="2"/>
              <c:layout>
                <c:manualLayout>
                  <c:x val="-2.777777473996338E-2"/>
                  <c:y val="-2.28336670655713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6F3-45F4-9EA3-27FC06871770}"/>
                </c:ext>
              </c:extLst>
            </c:dLbl>
            <c:dLbl>
              <c:idx val="3"/>
              <c:layout>
                <c:manualLayout>
                  <c:x val="-2.4999997265967078E-2"/>
                  <c:y val="-3.92313066908272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6F3-45F4-9EA3-27FC06871770}"/>
                </c:ext>
              </c:extLst>
            </c:dLbl>
            <c:dLbl>
              <c:idx val="9"/>
              <c:layout>
                <c:manualLayout>
                  <c:x val="-6.9444436849908477E-3"/>
                  <c:y val="-8.778547386780704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6F3-45F4-9EA3-27FC06871770}"/>
                </c:ext>
              </c:extLst>
            </c:dLbl>
            <c:dLbl>
              <c:idx val="10"/>
              <c:layout>
                <c:manualLayout>
                  <c:x val="-1.2499998632983527E-2"/>
                  <c:y val="-5.32864263696179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6F3-45F4-9EA3-27FC06871770}"/>
                </c:ext>
              </c:extLst>
            </c:dLbl>
            <c:dLbl>
              <c:idx val="12"/>
              <c:layout>
                <c:manualLayout>
                  <c:x val="-3.0555552213959732E-2"/>
                  <c:y val="-3.4546266797896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6F3-45F4-9EA3-27FC06871770}"/>
                </c:ext>
              </c:extLst>
            </c:dLbl>
            <c:dLbl>
              <c:idx val="36"/>
              <c:layout>
                <c:manualLayout>
                  <c:x val="-1.6666664843977934E-2"/>
                  <c:y val="-2.751870695850161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6F3-45F4-9EA3-27FC0687177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olidFill>
                      <a:round/>
                    </a:ln>
                    <a:effectLst/>
                  </c:spPr>
                </c15:leaderLines>
              </c:ext>
            </c:extLst>
          </c:dLbls>
          <c:cat>
            <c:numRef>
              <c:f>('Total &amp; Private Line Chart'!$Z$4,'Total &amp; Private Line Chart'!$Z$10,'Total &amp; Private Line Chart'!$Z$12,'Total &amp; Private Line Chart'!$Z$14,'Total &amp; Private Line Chart'!$Z$16,'Total &amp; Private Line Chart'!$Z$18,'Total &amp; Private Line Chart'!$Z$20,'Total &amp; Private Line Chart'!$Z$22,'Total &amp; Private Line Chart'!$Z$24:$Z$25,'Total &amp; Private Line Chart'!$Z$28,'Total &amp; Private Line Chart'!$Z$34,'Total &amp; Private Line Chart'!$Z$40,'Total &amp; Private Line Chart'!$Z$46:$Z$71)</c:f>
              <c:numCache>
                <c:formatCode>mmm\-yy</c:formatCode>
                <c:ptCount val="39"/>
                <c:pt idx="0">
                  <c:v>42005</c:v>
                </c:pt>
                <c:pt idx="1">
                  <c:v>42522</c:v>
                </c:pt>
                <c:pt idx="2">
                  <c:v>42705</c:v>
                </c:pt>
                <c:pt idx="3">
                  <c:v>42887</c:v>
                </c:pt>
                <c:pt idx="4">
                  <c:v>43070</c:v>
                </c:pt>
                <c:pt idx="5">
                  <c:v>43252</c:v>
                </c:pt>
                <c:pt idx="6">
                  <c:v>43435</c:v>
                </c:pt>
                <c:pt idx="7">
                  <c:v>43617</c:v>
                </c:pt>
                <c:pt idx="8">
                  <c:v>43800</c:v>
                </c:pt>
                <c:pt idx="9">
                  <c:v>43891</c:v>
                </c:pt>
                <c:pt idx="10">
                  <c:v>43983</c:v>
                </c:pt>
                <c:pt idx="11">
                  <c:v>44166</c:v>
                </c:pt>
                <c:pt idx="12">
                  <c:v>44348</c:v>
                </c:pt>
                <c:pt idx="13">
                  <c:v>44531</c:v>
                </c:pt>
                <c:pt idx="14">
                  <c:v>44562</c:v>
                </c:pt>
                <c:pt idx="15">
                  <c:v>44593</c:v>
                </c:pt>
                <c:pt idx="16">
                  <c:v>44621</c:v>
                </c:pt>
                <c:pt idx="17">
                  <c:v>44652</c:v>
                </c:pt>
                <c:pt idx="18">
                  <c:v>44682</c:v>
                </c:pt>
                <c:pt idx="19">
                  <c:v>44713</c:v>
                </c:pt>
                <c:pt idx="20">
                  <c:v>44743</c:v>
                </c:pt>
                <c:pt idx="21">
                  <c:v>44774</c:v>
                </c:pt>
                <c:pt idx="22">
                  <c:v>44805</c:v>
                </c:pt>
                <c:pt idx="23">
                  <c:v>44835</c:v>
                </c:pt>
                <c:pt idx="24">
                  <c:v>44866</c:v>
                </c:pt>
                <c:pt idx="25">
                  <c:v>44896</c:v>
                </c:pt>
                <c:pt idx="26">
                  <c:v>44927</c:v>
                </c:pt>
                <c:pt idx="27">
                  <c:v>44958</c:v>
                </c:pt>
                <c:pt idx="28">
                  <c:v>44986</c:v>
                </c:pt>
                <c:pt idx="29">
                  <c:v>45017</c:v>
                </c:pt>
                <c:pt idx="30">
                  <c:v>45047</c:v>
                </c:pt>
                <c:pt idx="31">
                  <c:v>45078</c:v>
                </c:pt>
                <c:pt idx="32">
                  <c:v>45108</c:v>
                </c:pt>
                <c:pt idx="33">
                  <c:v>45139</c:v>
                </c:pt>
                <c:pt idx="34">
                  <c:v>45170</c:v>
                </c:pt>
                <c:pt idx="35">
                  <c:v>45200</c:v>
                </c:pt>
                <c:pt idx="36">
                  <c:v>45231</c:v>
                </c:pt>
                <c:pt idx="37">
                  <c:v>45261</c:v>
                </c:pt>
                <c:pt idx="38">
                  <c:v>45292</c:v>
                </c:pt>
              </c:numCache>
              <c:extLst/>
            </c:numRef>
          </c:cat>
          <c:val>
            <c:numRef>
              <c:f>('Total &amp; Private Line Chart'!$AB$4,'Total &amp; Private Line Chart'!$AB$10,'Total &amp; Private Line Chart'!$AB$12,'Total &amp; Private Line Chart'!$AB$14,'Total &amp; Private Line Chart'!$AB$16,'Total &amp; Private Line Chart'!$AB$18,'Total &amp; Private Line Chart'!$AB$20,'Total &amp; Private Line Chart'!$AB$22,'Total &amp; Private Line Chart'!$AB$24:$AB$25,'Total &amp; Private Line Chart'!$AB$28,'Total &amp; Private Line Chart'!$AB$34,'Total &amp; Private Line Chart'!$AB$40,'Total &amp; Private Line Chart'!$AB$46:$AB$71)</c:f>
              <c:numCache>
                <c:formatCode>0</c:formatCode>
                <c:ptCount val="39"/>
                <c:pt idx="0">
                  <c:v>748.1</c:v>
                </c:pt>
                <c:pt idx="1">
                  <c:v>774.9</c:v>
                </c:pt>
                <c:pt idx="2">
                  <c:v>781.9</c:v>
                </c:pt>
                <c:pt idx="3">
                  <c:v>783.8</c:v>
                </c:pt>
                <c:pt idx="4">
                  <c:v>790.2</c:v>
                </c:pt>
                <c:pt idx="5">
                  <c:v>793.9</c:v>
                </c:pt>
                <c:pt idx="6">
                  <c:v>795</c:v>
                </c:pt>
                <c:pt idx="7">
                  <c:v>799</c:v>
                </c:pt>
                <c:pt idx="8">
                  <c:v>804.5</c:v>
                </c:pt>
                <c:pt idx="9">
                  <c:v>799.8</c:v>
                </c:pt>
                <c:pt idx="10">
                  <c:v>738.7</c:v>
                </c:pt>
                <c:pt idx="11">
                  <c:v>735.9</c:v>
                </c:pt>
                <c:pt idx="12">
                  <c:v>746.5</c:v>
                </c:pt>
                <c:pt idx="13">
                  <c:v>764.2</c:v>
                </c:pt>
                <c:pt idx="14">
                  <c:v>754</c:v>
                </c:pt>
                <c:pt idx="15">
                  <c:v>757.8</c:v>
                </c:pt>
                <c:pt idx="16">
                  <c:v>759.6</c:v>
                </c:pt>
                <c:pt idx="17">
                  <c:v>766.1</c:v>
                </c:pt>
                <c:pt idx="18">
                  <c:v>761.5</c:v>
                </c:pt>
                <c:pt idx="19">
                  <c:v>764</c:v>
                </c:pt>
                <c:pt idx="20">
                  <c:v>779.4</c:v>
                </c:pt>
                <c:pt idx="21">
                  <c:v>763</c:v>
                </c:pt>
                <c:pt idx="22">
                  <c:v>768.5</c:v>
                </c:pt>
                <c:pt idx="23">
                  <c:v>774.1</c:v>
                </c:pt>
                <c:pt idx="24">
                  <c:v>777.1</c:v>
                </c:pt>
                <c:pt idx="25">
                  <c:v>772.9</c:v>
                </c:pt>
                <c:pt idx="26">
                  <c:v>762.2</c:v>
                </c:pt>
                <c:pt idx="27">
                  <c:v>765.4</c:v>
                </c:pt>
                <c:pt idx="28">
                  <c:v>769.3</c:v>
                </c:pt>
                <c:pt idx="29">
                  <c:v>770.6</c:v>
                </c:pt>
                <c:pt idx="30">
                  <c:v>773.6</c:v>
                </c:pt>
                <c:pt idx="31">
                  <c:v>777.5</c:v>
                </c:pt>
                <c:pt idx="32">
                  <c:v>785.8</c:v>
                </c:pt>
                <c:pt idx="33">
                  <c:v>773.2</c:v>
                </c:pt>
                <c:pt idx="34">
                  <c:v>781</c:v>
                </c:pt>
                <c:pt idx="35">
                  <c:v>784.2</c:v>
                </c:pt>
                <c:pt idx="36">
                  <c:v>783.7</c:v>
                </c:pt>
                <c:pt idx="37">
                  <c:v>769.1</c:v>
                </c:pt>
                <c:pt idx="38">
                  <c:v>759.2</c:v>
                </c:pt>
              </c:numCache>
              <c:extLst/>
            </c:numRef>
          </c:val>
          <c:smooth val="0"/>
          <c:extLst>
            <c:ext xmlns:c16="http://schemas.microsoft.com/office/drawing/2014/chart" uri="{C3380CC4-5D6E-409C-BE32-E72D297353CC}">
              <c16:uniqueId val="{00000001-98EA-404F-8C49-FBD2ABC32938}"/>
            </c:ext>
          </c:extLst>
        </c:ser>
        <c:dLbls>
          <c:showLegendKey val="0"/>
          <c:showVal val="0"/>
          <c:showCatName val="0"/>
          <c:showSerName val="0"/>
          <c:showPercent val="0"/>
          <c:showBubbleSize val="0"/>
        </c:dLbls>
        <c:marker val="1"/>
        <c:smooth val="0"/>
        <c:axId val="1582175296"/>
        <c:axId val="1582177792"/>
      </c:lineChart>
      <c:lineChart>
        <c:grouping val="standard"/>
        <c:varyColors val="0"/>
        <c:ser>
          <c:idx val="1"/>
          <c:order val="1"/>
          <c:tx>
            <c:strRef>
              <c:f>'Total &amp; Private Line Chart'!$AD$3</c:f>
              <c:strCache>
                <c:ptCount val="1"/>
                <c:pt idx="0">
                  <c:v>Total Private Sector Employment (in Thousand)</c:v>
                </c:pt>
              </c:strCache>
            </c:strRef>
          </c:tx>
          <c:spPr>
            <a:ln w="28575" cap="rnd">
              <a:solidFill>
                <a:srgbClr val="00A84C"/>
              </a:solidFill>
              <a:round/>
            </a:ln>
            <a:effectLst/>
          </c:spPr>
          <c:marker>
            <c:symbol val="diamond"/>
            <c:size val="7"/>
            <c:spPr>
              <a:solidFill>
                <a:srgbClr val="00B050"/>
              </a:solidFill>
              <a:ln w="9525">
                <a:solidFill>
                  <a:srgbClr val="00B050"/>
                </a:solidFill>
              </a:ln>
              <a:effectLst/>
            </c:spPr>
          </c:marker>
          <c:dLbls>
            <c:dLbl>
              <c:idx val="9"/>
              <c:layout>
                <c:manualLayout>
                  <c:x val="-3.0555552213959732E-2"/>
                  <c:y val="5.79716507129376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6F3-45F4-9EA3-27FC0687177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olidFill>
                      <a:round/>
                    </a:ln>
                    <a:effectLst/>
                  </c:spPr>
                </c15:leaderLines>
              </c:ext>
            </c:extLst>
          </c:dLbls>
          <c:cat>
            <c:numRef>
              <c:f>('Total &amp; Private Line Chart'!$Z$4,'Total &amp; Private Line Chart'!$Z$10,'Total &amp; Private Line Chart'!$Z$12,'Total &amp; Private Line Chart'!$Z$14,'Total &amp; Private Line Chart'!$Z$16,'Total &amp; Private Line Chart'!$Z$18,'Total &amp; Private Line Chart'!$Z$20,'Total &amp; Private Line Chart'!$Z$22,'Total &amp; Private Line Chart'!$Z$24:$Z$25,'Total &amp; Private Line Chart'!$Z$28,'Total &amp; Private Line Chart'!$Z$34,'Total &amp; Private Line Chart'!$Z$40,'Total &amp; Private Line Chart'!$Z$46:$Z$71)</c:f>
              <c:numCache>
                <c:formatCode>mmm\-yy</c:formatCode>
                <c:ptCount val="39"/>
                <c:pt idx="0">
                  <c:v>42005</c:v>
                </c:pt>
                <c:pt idx="1">
                  <c:v>42522</c:v>
                </c:pt>
                <c:pt idx="2">
                  <c:v>42705</c:v>
                </c:pt>
                <c:pt idx="3">
                  <c:v>42887</c:v>
                </c:pt>
                <c:pt idx="4">
                  <c:v>43070</c:v>
                </c:pt>
                <c:pt idx="5">
                  <c:v>43252</c:v>
                </c:pt>
                <c:pt idx="6">
                  <c:v>43435</c:v>
                </c:pt>
                <c:pt idx="7">
                  <c:v>43617</c:v>
                </c:pt>
                <c:pt idx="8">
                  <c:v>43800</c:v>
                </c:pt>
                <c:pt idx="9">
                  <c:v>43891</c:v>
                </c:pt>
                <c:pt idx="10">
                  <c:v>43983</c:v>
                </c:pt>
                <c:pt idx="11">
                  <c:v>44166</c:v>
                </c:pt>
                <c:pt idx="12">
                  <c:v>44348</c:v>
                </c:pt>
                <c:pt idx="13">
                  <c:v>44531</c:v>
                </c:pt>
                <c:pt idx="14">
                  <c:v>44562</c:v>
                </c:pt>
                <c:pt idx="15">
                  <c:v>44593</c:v>
                </c:pt>
                <c:pt idx="16">
                  <c:v>44621</c:v>
                </c:pt>
                <c:pt idx="17">
                  <c:v>44652</c:v>
                </c:pt>
                <c:pt idx="18">
                  <c:v>44682</c:v>
                </c:pt>
                <c:pt idx="19">
                  <c:v>44713</c:v>
                </c:pt>
                <c:pt idx="20">
                  <c:v>44743</c:v>
                </c:pt>
                <c:pt idx="21">
                  <c:v>44774</c:v>
                </c:pt>
                <c:pt idx="22">
                  <c:v>44805</c:v>
                </c:pt>
                <c:pt idx="23">
                  <c:v>44835</c:v>
                </c:pt>
                <c:pt idx="24">
                  <c:v>44866</c:v>
                </c:pt>
                <c:pt idx="25">
                  <c:v>44896</c:v>
                </c:pt>
                <c:pt idx="26">
                  <c:v>44927</c:v>
                </c:pt>
                <c:pt idx="27">
                  <c:v>44958</c:v>
                </c:pt>
                <c:pt idx="28">
                  <c:v>44986</c:v>
                </c:pt>
                <c:pt idx="29">
                  <c:v>45017</c:v>
                </c:pt>
                <c:pt idx="30">
                  <c:v>45047</c:v>
                </c:pt>
                <c:pt idx="31">
                  <c:v>45078</c:v>
                </c:pt>
                <c:pt idx="32">
                  <c:v>45108</c:v>
                </c:pt>
                <c:pt idx="33">
                  <c:v>45139</c:v>
                </c:pt>
                <c:pt idx="34">
                  <c:v>45170</c:v>
                </c:pt>
                <c:pt idx="35">
                  <c:v>45200</c:v>
                </c:pt>
                <c:pt idx="36">
                  <c:v>45231</c:v>
                </c:pt>
                <c:pt idx="37">
                  <c:v>45261</c:v>
                </c:pt>
                <c:pt idx="38">
                  <c:v>45292</c:v>
                </c:pt>
              </c:numCache>
              <c:extLst/>
            </c:numRef>
          </c:cat>
          <c:val>
            <c:numRef>
              <c:f>('Total &amp; Private Line Chart'!$AD$4,'Total &amp; Private Line Chart'!$AD$10,'Total &amp; Private Line Chart'!$AD$12,'Total &amp; Private Line Chart'!$AD$14,'Total &amp; Private Line Chart'!$AD$16,'Total &amp; Private Line Chart'!$AD$18,'Total &amp; Private Line Chart'!$AD$20,'Total &amp; Private Line Chart'!$AD$22,'Total &amp; Private Line Chart'!$AD$24:$AD$25,'Total &amp; Private Line Chart'!$AD$28,'Total &amp; Private Line Chart'!$AD$34,'Total &amp; Private Line Chart'!$AD$40,'Total &amp; Private Line Chart'!$AD$46:$AD$71)</c:f>
              <c:numCache>
                <c:formatCode>0</c:formatCode>
                <c:ptCount val="39"/>
                <c:pt idx="0">
                  <c:v>512.29999999999995</c:v>
                </c:pt>
                <c:pt idx="1">
                  <c:v>534.5</c:v>
                </c:pt>
                <c:pt idx="2">
                  <c:v>540</c:v>
                </c:pt>
                <c:pt idx="3">
                  <c:v>543.20000000000005</c:v>
                </c:pt>
                <c:pt idx="4">
                  <c:v>552.20000000000005</c:v>
                </c:pt>
                <c:pt idx="5">
                  <c:v>555.4</c:v>
                </c:pt>
                <c:pt idx="6">
                  <c:v>557.79999999999995</c:v>
                </c:pt>
                <c:pt idx="7">
                  <c:v>560.79999999999995</c:v>
                </c:pt>
                <c:pt idx="8">
                  <c:v>565.1</c:v>
                </c:pt>
                <c:pt idx="9">
                  <c:v>561.20000000000005</c:v>
                </c:pt>
                <c:pt idx="10">
                  <c:v>497.3</c:v>
                </c:pt>
                <c:pt idx="11">
                  <c:v>493</c:v>
                </c:pt>
                <c:pt idx="12">
                  <c:v>505.2</c:v>
                </c:pt>
                <c:pt idx="13">
                  <c:v>523</c:v>
                </c:pt>
                <c:pt idx="14">
                  <c:v>514.6</c:v>
                </c:pt>
                <c:pt idx="15">
                  <c:v>518.79999999999995</c:v>
                </c:pt>
                <c:pt idx="16">
                  <c:v>521.29999999999995</c:v>
                </c:pt>
                <c:pt idx="17">
                  <c:v>528.79999999999995</c:v>
                </c:pt>
                <c:pt idx="18">
                  <c:v>526.1</c:v>
                </c:pt>
                <c:pt idx="19">
                  <c:v>528.9</c:v>
                </c:pt>
                <c:pt idx="20">
                  <c:v>534.1</c:v>
                </c:pt>
                <c:pt idx="21">
                  <c:v>531.70000000000005</c:v>
                </c:pt>
                <c:pt idx="22">
                  <c:v>535.6</c:v>
                </c:pt>
                <c:pt idx="23">
                  <c:v>541.20000000000005</c:v>
                </c:pt>
                <c:pt idx="24">
                  <c:v>544.5</c:v>
                </c:pt>
                <c:pt idx="25">
                  <c:v>538</c:v>
                </c:pt>
                <c:pt idx="26">
                  <c:v>529</c:v>
                </c:pt>
                <c:pt idx="27">
                  <c:v>532</c:v>
                </c:pt>
                <c:pt idx="28">
                  <c:v>536.29999999999995</c:v>
                </c:pt>
                <c:pt idx="29">
                  <c:v>537.6</c:v>
                </c:pt>
                <c:pt idx="30">
                  <c:v>540.20000000000005</c:v>
                </c:pt>
                <c:pt idx="31">
                  <c:v>543.70000000000005</c:v>
                </c:pt>
                <c:pt idx="32">
                  <c:v>542.70000000000005</c:v>
                </c:pt>
                <c:pt idx="33">
                  <c:v>541.29999999999995</c:v>
                </c:pt>
                <c:pt idx="34">
                  <c:v>547.20000000000005</c:v>
                </c:pt>
                <c:pt idx="35">
                  <c:v>550</c:v>
                </c:pt>
                <c:pt idx="36">
                  <c:v>549.1</c:v>
                </c:pt>
                <c:pt idx="37">
                  <c:v>534.79999999999995</c:v>
                </c:pt>
                <c:pt idx="38">
                  <c:v>525.20000000000005</c:v>
                </c:pt>
              </c:numCache>
              <c:extLst/>
            </c:numRef>
          </c:val>
          <c:smooth val="0"/>
          <c:extLst>
            <c:ext xmlns:c16="http://schemas.microsoft.com/office/drawing/2014/chart" uri="{C3380CC4-5D6E-409C-BE32-E72D297353CC}">
              <c16:uniqueId val="{00000002-98EA-404F-8C49-FBD2ABC32938}"/>
            </c:ext>
          </c:extLst>
        </c:ser>
        <c:dLbls>
          <c:showLegendKey val="0"/>
          <c:showVal val="0"/>
          <c:showCatName val="0"/>
          <c:showSerName val="0"/>
          <c:showPercent val="0"/>
          <c:showBubbleSize val="0"/>
        </c:dLbls>
        <c:marker val="1"/>
        <c:smooth val="0"/>
        <c:axId val="1119680512"/>
        <c:axId val="1119668448"/>
      </c:lineChart>
      <c:catAx>
        <c:axId val="1582175296"/>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crossAx val="1582177792"/>
        <c:crosses val="autoZero"/>
        <c:auto val="0"/>
        <c:lblAlgn val="ctr"/>
        <c:lblOffset val="100"/>
        <c:noMultiLvlLbl val="0"/>
      </c:catAx>
      <c:valAx>
        <c:axId val="1582177792"/>
        <c:scaling>
          <c:orientation val="minMax"/>
          <c:max val="830"/>
          <c:min val="670"/>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050" b="1" i="0" u="none" strike="noStrike" kern="1200" baseline="0">
                    <a:solidFill>
                      <a:schemeClr val="bg1"/>
                    </a:solidFill>
                    <a:latin typeface="+mn-lt"/>
                    <a:ea typeface="+mn-ea"/>
                    <a:cs typeface="+mn-cs"/>
                  </a:defRPr>
                </a:pPr>
                <a:r>
                  <a:rPr lang="en-US" sz="1050" b="1">
                    <a:solidFill>
                      <a:schemeClr val="bg1"/>
                    </a:solidFill>
                  </a:rPr>
                  <a:t>Total Employment</a:t>
                </a:r>
              </a:p>
            </c:rich>
          </c:tx>
          <c:layout>
            <c:manualLayout>
              <c:xMode val="edge"/>
              <c:yMode val="edge"/>
              <c:x val="5.5979871393277408E-3"/>
              <c:y val="0.40112389311321267"/>
            </c:manualLayout>
          </c:layout>
          <c:overlay val="0"/>
          <c:spPr>
            <a:solidFill>
              <a:srgbClr val="C00000"/>
            </a:solidFill>
            <a:ln>
              <a:noFill/>
            </a:ln>
            <a:effectLst/>
          </c:spPr>
          <c:txPr>
            <a:bodyPr rot="-5400000" spcFirstLastPara="1" vertOverflow="ellipsis" vert="horz" wrap="square" anchor="ctr" anchorCtr="1"/>
            <a:lstStyle/>
            <a:p>
              <a:pPr>
                <a:defRPr sz="1050" b="1" i="0" u="none" strike="noStrike" kern="1200" baseline="0">
                  <a:solidFill>
                    <a:schemeClr val="bg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582175296"/>
        <c:crosses val="autoZero"/>
        <c:crossBetween val="between"/>
      </c:valAx>
      <c:valAx>
        <c:axId val="1119668448"/>
        <c:scaling>
          <c:orientation val="minMax"/>
          <c:max val="720"/>
          <c:min val="400"/>
        </c:scaling>
        <c:delete val="0"/>
        <c:axPos val="r"/>
        <c:title>
          <c:tx>
            <c:rich>
              <a:bodyPr rot="-5400000" spcFirstLastPara="1" vertOverflow="ellipsis" vert="horz" wrap="square" anchor="ctr" anchorCtr="1"/>
              <a:lstStyle/>
              <a:p>
                <a:pPr>
                  <a:defRPr sz="1000" b="1" i="0" u="none" strike="noStrike" kern="1200" baseline="0">
                    <a:solidFill>
                      <a:schemeClr val="bg1"/>
                    </a:solidFill>
                    <a:latin typeface="+mn-lt"/>
                    <a:ea typeface="+mn-ea"/>
                    <a:cs typeface="+mn-cs"/>
                  </a:defRPr>
                </a:pPr>
                <a:r>
                  <a:rPr lang="en-US" sz="1000" b="1">
                    <a:solidFill>
                      <a:schemeClr val="bg1"/>
                    </a:solidFill>
                  </a:rPr>
                  <a:t>Private Sector Employment</a:t>
                </a:r>
              </a:p>
            </c:rich>
          </c:tx>
          <c:layout>
            <c:manualLayout>
              <c:xMode val="edge"/>
              <c:yMode val="edge"/>
              <c:x val="0.97481222938374268"/>
              <c:y val="0.29948890083555513"/>
            </c:manualLayout>
          </c:layout>
          <c:overlay val="0"/>
          <c:spPr>
            <a:solidFill>
              <a:srgbClr val="00B050"/>
            </a:solidFill>
            <a:ln>
              <a:noFill/>
            </a:ln>
            <a:effectLst/>
          </c:spPr>
          <c:txPr>
            <a:bodyPr rot="-540000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9680512"/>
        <c:crosses val="max"/>
        <c:crossBetween val="between"/>
      </c:valAx>
      <c:dateAx>
        <c:axId val="1119680512"/>
        <c:scaling>
          <c:orientation val="minMax"/>
        </c:scaling>
        <c:delete val="1"/>
        <c:axPos val="b"/>
        <c:numFmt formatCode="mmm\-yy" sourceLinked="1"/>
        <c:majorTickMark val="out"/>
        <c:minorTickMark val="none"/>
        <c:tickLblPos val="nextTo"/>
        <c:crossAx val="1119668448"/>
        <c:crosses val="autoZero"/>
        <c:auto val="1"/>
        <c:lblOffset val="100"/>
        <c:baseTimeUnit val="months"/>
        <c:majorUnit val="1"/>
        <c:minorUnit val="1"/>
      </c:dateAx>
      <c:spPr>
        <a:noFill/>
        <a:ln>
          <a:solidFill>
            <a:schemeClr val="tx1"/>
          </a:solid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b="1"/>
              <a:t>The District's Labor Force (Jan. 2015- Jan.</a:t>
            </a:r>
            <a:r>
              <a:rPr lang="en-US" b="1" baseline="0"/>
              <a:t> </a:t>
            </a:r>
            <a:r>
              <a:rPr lang="en-US" b="1"/>
              <a:t>24) (In Thousands)  </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1"/>
          <c:order val="1"/>
          <c:tx>
            <c:strRef>
              <c:f>'DC Resident Employment'!$H$113</c:f>
              <c:strCache>
                <c:ptCount val="1"/>
                <c:pt idx="0">
                  <c:v>COVID</c:v>
                </c:pt>
              </c:strCache>
            </c:strRef>
          </c:tx>
          <c:spPr>
            <a:solidFill>
              <a:schemeClr val="bg1">
                <a:lumMod val="75000"/>
              </a:schemeClr>
            </a:solidFill>
            <a:ln>
              <a:noFill/>
            </a:ln>
            <a:effectLst/>
          </c:spPr>
          <c:invertIfNegative val="0"/>
          <c:cat>
            <c:numRef>
              <c:f>('DC Resident Employment'!$A$115,'DC Resident Employment'!$A$120,'DC Resident Employment'!$A$126,'DC Resident Employment'!$A$132,'DC Resident Employment'!$A$138,'DC Resident Employment'!$A$144,'DC Resident Employment'!$A$150,'DC Resident Employment'!$A$156,'DC Resident Employment'!$A$162,'DC Resident Employment'!$A$168,'DC Resident Employment'!$A$174,'DC Resident Employment'!$A$177,'DC Resident Employment'!$A$180,'DC Resident Employment'!$A$186,'DC Resident Employment'!$A$192,'DC Resident Employment'!$A$198:$A$223)</c:f>
              <c:numCache>
                <c:formatCode>mmm\-yy</c:formatCode>
                <c:ptCount val="41"/>
                <c:pt idx="0">
                  <c:v>42005</c:v>
                </c:pt>
                <c:pt idx="1">
                  <c:v>42156</c:v>
                </c:pt>
                <c:pt idx="2">
                  <c:v>42339</c:v>
                </c:pt>
                <c:pt idx="3">
                  <c:v>42522</c:v>
                </c:pt>
                <c:pt idx="4">
                  <c:v>42705</c:v>
                </c:pt>
                <c:pt idx="5">
                  <c:v>42887</c:v>
                </c:pt>
                <c:pt idx="6">
                  <c:v>43070</c:v>
                </c:pt>
                <c:pt idx="7">
                  <c:v>43252</c:v>
                </c:pt>
                <c:pt idx="8">
                  <c:v>43435</c:v>
                </c:pt>
                <c:pt idx="9">
                  <c:v>43617</c:v>
                </c:pt>
                <c:pt idx="10">
                  <c:v>43800</c:v>
                </c:pt>
                <c:pt idx="11">
                  <c:v>43891</c:v>
                </c:pt>
                <c:pt idx="12">
                  <c:v>43983</c:v>
                </c:pt>
                <c:pt idx="13">
                  <c:v>44166</c:v>
                </c:pt>
                <c:pt idx="14">
                  <c:v>44348</c:v>
                </c:pt>
                <c:pt idx="15">
                  <c:v>44531</c:v>
                </c:pt>
                <c:pt idx="16">
                  <c:v>44562</c:v>
                </c:pt>
                <c:pt idx="17">
                  <c:v>44593</c:v>
                </c:pt>
                <c:pt idx="18">
                  <c:v>44621</c:v>
                </c:pt>
                <c:pt idx="19">
                  <c:v>44652</c:v>
                </c:pt>
                <c:pt idx="20">
                  <c:v>44682</c:v>
                </c:pt>
                <c:pt idx="21">
                  <c:v>44713</c:v>
                </c:pt>
                <c:pt idx="22">
                  <c:v>44743</c:v>
                </c:pt>
                <c:pt idx="23">
                  <c:v>44774</c:v>
                </c:pt>
                <c:pt idx="24">
                  <c:v>44805</c:v>
                </c:pt>
                <c:pt idx="25">
                  <c:v>44835</c:v>
                </c:pt>
                <c:pt idx="26">
                  <c:v>44866</c:v>
                </c:pt>
                <c:pt idx="27">
                  <c:v>44896</c:v>
                </c:pt>
                <c:pt idx="28">
                  <c:v>44927</c:v>
                </c:pt>
                <c:pt idx="29">
                  <c:v>44958</c:v>
                </c:pt>
                <c:pt idx="30">
                  <c:v>44986</c:v>
                </c:pt>
                <c:pt idx="31">
                  <c:v>45017</c:v>
                </c:pt>
                <c:pt idx="32">
                  <c:v>45047</c:v>
                </c:pt>
                <c:pt idx="33">
                  <c:v>45078</c:v>
                </c:pt>
                <c:pt idx="34">
                  <c:v>45108</c:v>
                </c:pt>
                <c:pt idx="35">
                  <c:v>45139</c:v>
                </c:pt>
                <c:pt idx="36">
                  <c:v>45170</c:v>
                </c:pt>
                <c:pt idx="37">
                  <c:v>45200</c:v>
                </c:pt>
                <c:pt idx="38">
                  <c:v>45231</c:v>
                </c:pt>
                <c:pt idx="39">
                  <c:v>45261</c:v>
                </c:pt>
                <c:pt idx="40">
                  <c:v>45292</c:v>
                </c:pt>
              </c:numCache>
              <c:extLst/>
            </c:numRef>
          </c:cat>
          <c:val>
            <c:numRef>
              <c:f>('DC Resident Employment'!$H$115,'DC Resident Employment'!$H$120,'DC Resident Employment'!$H$126,'DC Resident Employment'!$H$132,'DC Resident Employment'!$H$138,'DC Resident Employment'!$H$144,'DC Resident Employment'!$H$150,'DC Resident Employment'!$H$156,'DC Resident Employment'!$H$162,'DC Resident Employment'!$H$168,'DC Resident Employment'!$H$174,'DC Resident Employment'!$H$177,'DC Resident Employment'!$H$180,'DC Resident Employment'!$H$186,'DC Resident Employment'!$H$192,'DC Resident Employment'!$H$198:$H$223)</c:f>
              <c:numCache>
                <c:formatCode>General</c:formatCode>
                <c:ptCount val="41"/>
                <c:pt idx="11">
                  <c:v>410</c:v>
                </c:pt>
                <c:pt idx="12">
                  <c:v>410</c:v>
                </c:pt>
                <c:pt idx="13">
                  <c:v>410</c:v>
                </c:pt>
                <c:pt idx="14">
                  <c:v>410</c:v>
                </c:pt>
                <c:pt idx="15">
                  <c:v>410</c:v>
                </c:pt>
                <c:pt idx="16">
                  <c:v>410</c:v>
                </c:pt>
                <c:pt idx="17">
                  <c:v>410</c:v>
                </c:pt>
                <c:pt idx="18">
                  <c:v>410</c:v>
                </c:pt>
                <c:pt idx="19">
                  <c:v>410</c:v>
                </c:pt>
                <c:pt idx="20">
                  <c:v>410</c:v>
                </c:pt>
                <c:pt idx="21">
                  <c:v>410</c:v>
                </c:pt>
                <c:pt idx="22">
                  <c:v>410</c:v>
                </c:pt>
                <c:pt idx="23">
                  <c:v>410</c:v>
                </c:pt>
                <c:pt idx="24">
                  <c:v>410</c:v>
                </c:pt>
                <c:pt idx="25">
                  <c:v>410</c:v>
                </c:pt>
                <c:pt idx="26">
                  <c:v>410</c:v>
                </c:pt>
                <c:pt idx="27">
                  <c:v>410</c:v>
                </c:pt>
                <c:pt idx="28">
                  <c:v>410</c:v>
                </c:pt>
                <c:pt idx="29">
                  <c:v>410</c:v>
                </c:pt>
                <c:pt idx="30">
                  <c:v>410</c:v>
                </c:pt>
                <c:pt idx="31">
                  <c:v>410</c:v>
                </c:pt>
                <c:pt idx="32">
                  <c:v>410</c:v>
                </c:pt>
                <c:pt idx="33">
                  <c:v>410</c:v>
                </c:pt>
                <c:pt idx="34">
                  <c:v>410</c:v>
                </c:pt>
                <c:pt idx="35">
                  <c:v>410</c:v>
                </c:pt>
                <c:pt idx="36">
                  <c:v>410</c:v>
                </c:pt>
                <c:pt idx="37">
                  <c:v>410</c:v>
                </c:pt>
                <c:pt idx="38">
                  <c:v>410</c:v>
                </c:pt>
                <c:pt idx="39">
                  <c:v>410</c:v>
                </c:pt>
                <c:pt idx="40">
                  <c:v>410</c:v>
                </c:pt>
              </c:numCache>
              <c:extLst/>
            </c:numRef>
          </c:val>
          <c:extLst>
            <c:ext xmlns:c16="http://schemas.microsoft.com/office/drawing/2014/chart" uri="{C3380CC4-5D6E-409C-BE32-E72D297353CC}">
              <c16:uniqueId val="{00000000-2F4D-42F1-B0B1-11DCCC070769}"/>
            </c:ext>
          </c:extLst>
        </c:ser>
        <c:dLbls>
          <c:showLegendKey val="0"/>
          <c:showVal val="0"/>
          <c:showCatName val="0"/>
          <c:showSerName val="0"/>
          <c:showPercent val="0"/>
          <c:showBubbleSize val="0"/>
        </c:dLbls>
        <c:gapWidth val="0"/>
        <c:axId val="1582192768"/>
        <c:axId val="1582216480"/>
      </c:barChart>
      <c:lineChart>
        <c:grouping val="standard"/>
        <c:varyColors val="0"/>
        <c:ser>
          <c:idx val="0"/>
          <c:order val="0"/>
          <c:tx>
            <c:strRef>
              <c:f>'DC Resident Employment'!$D$1</c:f>
              <c:strCache>
                <c:ptCount val="1"/>
                <c:pt idx="0">
                  <c:v>Labor Force</c:v>
                </c:pt>
              </c:strCache>
            </c:strRef>
          </c:tx>
          <c:spPr>
            <a:ln w="28575" cap="rnd">
              <a:solidFill>
                <a:schemeClr val="accent2">
                  <a:lumMod val="75000"/>
                </a:schemeClr>
              </a:solidFill>
              <a:round/>
            </a:ln>
            <a:effectLst/>
          </c:spPr>
          <c:marker>
            <c:symbol val="diamond"/>
            <c:size val="7"/>
            <c:spPr>
              <a:solidFill>
                <a:schemeClr val="accent2">
                  <a:lumMod val="75000"/>
                </a:schemeClr>
              </a:solidFill>
              <a:ln w="9525">
                <a:solidFill>
                  <a:schemeClr val="accent2">
                    <a:lumMod val="75000"/>
                  </a:schemeClr>
                </a:solidFill>
              </a:ln>
              <a:effectLst/>
            </c:spPr>
          </c:marker>
          <c:dLbls>
            <c:dLbl>
              <c:idx val="0"/>
              <c:layout>
                <c:manualLayout>
                  <c:x val="-3.3609467015587598E-2"/>
                  <c:y val="-2.1071616047994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F4D-42F1-B0B1-11DCCC070769}"/>
                </c:ext>
              </c:extLst>
            </c:dLbl>
            <c:dLbl>
              <c:idx val="1"/>
              <c:layout>
                <c:manualLayout>
                  <c:x val="-3.286770747740346E-2"/>
                  <c:y val="-5.19739884511342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F4D-42F1-B0B1-11DCCC070769}"/>
                </c:ext>
              </c:extLst>
            </c:dLbl>
            <c:dLbl>
              <c:idx val="2"/>
              <c:layout>
                <c:manualLayout>
                  <c:x val="-3.9967405952820868E-2"/>
                  <c:y val="-3.59820022497187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F4D-42F1-B0B1-11DCCC070769}"/>
                </c:ext>
              </c:extLst>
            </c:dLbl>
            <c:dLbl>
              <c:idx val="3"/>
              <c:layout>
                <c:manualLayout>
                  <c:x val="-3.7698596052209543E-2"/>
                  <c:y val="-4.00691788526434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F4D-42F1-B0B1-11DCCC070769}"/>
                </c:ext>
              </c:extLst>
            </c:dLbl>
            <c:dLbl>
              <c:idx val="4"/>
              <c:layout>
                <c:manualLayout>
                  <c:x val="-1.9504919126758651E-2"/>
                  <c:y val="-4.32140982377203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F4D-42F1-B0B1-11DCCC070769}"/>
                </c:ext>
              </c:extLst>
            </c:dLbl>
            <c:dLbl>
              <c:idx val="5"/>
              <c:layout>
                <c:manualLayout>
                  <c:x val="-1.8116030389760455E-2"/>
                  <c:y val="-3.61604799400074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F4D-42F1-B0B1-11DCCC070769}"/>
                </c:ext>
              </c:extLst>
            </c:dLbl>
            <c:dLbl>
              <c:idx val="6"/>
              <c:layout>
                <c:manualLayout>
                  <c:x val="-2.3007395234182416E-2"/>
                  <c:y val="-4.7975989339508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F4D-42F1-B0B1-11DCCC070769}"/>
                </c:ext>
              </c:extLst>
            </c:dLbl>
            <c:dLbl>
              <c:idx val="7"/>
              <c:layout>
                <c:manualLayout>
                  <c:x val="-2.1911804984935675E-2"/>
                  <c:y val="-4.79759893395085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F4D-42F1-B0B1-11DCCC070769}"/>
                </c:ext>
              </c:extLst>
            </c:dLbl>
            <c:dLbl>
              <c:idx val="8"/>
              <c:layout>
                <c:manualLayout>
                  <c:x val="-3.2696846817930137E-3"/>
                  <c:y val="-7.410573678290257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F4D-42F1-B0B1-11DCCC070769}"/>
                </c:ext>
              </c:extLst>
            </c:dLbl>
            <c:dLbl>
              <c:idx val="9"/>
              <c:layout>
                <c:manualLayout>
                  <c:x val="-2.9580936729663186E-2"/>
                  <c:y val="-4.39779902278828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F4D-42F1-B0B1-11DCCC070769}"/>
                </c:ext>
              </c:extLst>
            </c:dLbl>
            <c:dLbl>
              <c:idx val="10"/>
              <c:layout>
                <c:manualLayout>
                  <c:x val="-1.862503423719529E-2"/>
                  <c:y val="-4.39779902278828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F4D-42F1-B0B1-11DCCC070769}"/>
                </c:ext>
              </c:extLst>
            </c:dLbl>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F4D-42F1-B0B1-11DCCC070769}"/>
                </c:ext>
              </c:extLst>
            </c:dLbl>
            <c:dLbl>
              <c:idx val="12"/>
              <c:layout>
                <c:manualLayout>
                  <c:x val="-1.2051492741714598E-2"/>
                  <c:y val="-9.19539795673913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F4D-42F1-B0B1-11DCCC070769}"/>
                </c:ext>
              </c:extLst>
            </c:dLbl>
            <c:dLbl>
              <c:idx val="13"/>
              <c:layout>
                <c:manualLayout>
                  <c:x val="-2.3887245856600459E-2"/>
                  <c:y val="-5.05354330708662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2F4D-42F1-B0B1-11DCCC070769}"/>
                </c:ext>
              </c:extLst>
            </c:dLbl>
            <c:dLbl>
              <c:idx val="14"/>
              <c:layout>
                <c:manualLayout>
                  <c:x val="-2.4258199446828634E-2"/>
                  <c:y val="-6.48211473565804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2F4D-42F1-B0B1-11DCCC070769}"/>
                </c:ext>
              </c:extLst>
            </c:dLbl>
            <c:dLbl>
              <c:idx val="15"/>
              <c:layout>
                <c:manualLayout>
                  <c:x val="-2.805391206759492E-2"/>
                  <c:y val="-7.29064491938507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2F4D-42F1-B0B1-11DCCC070769}"/>
                </c:ext>
              </c:extLst>
            </c:dLbl>
            <c:dLbl>
              <c:idx val="16"/>
              <c:layout>
                <c:manualLayout>
                  <c:x val="-3.4196081124663096E-2"/>
                  <c:y val="-6.74698162729658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2F4D-42F1-B0B1-11DCCC070769}"/>
                </c:ext>
              </c:extLst>
            </c:dLbl>
            <c:dLbl>
              <c:idx val="17"/>
              <c:layout>
                <c:manualLayout>
                  <c:x val="-3.2220578278589429E-2"/>
                  <c:y val="-7.19640044994375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2F4D-42F1-B0B1-11DCCC070769}"/>
                </c:ext>
              </c:extLst>
            </c:dLbl>
            <c:dLbl>
              <c:idx val="18"/>
              <c:layout>
                <c:manualLayout>
                  <c:x val="-2.1480421972832241E-2"/>
                  <c:y val="-4.97714660667416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2F4D-42F1-B0B1-11DCCC070769}"/>
                </c:ext>
              </c:extLst>
            </c:dLbl>
            <c:dLbl>
              <c:idx val="19"/>
              <c:layout>
                <c:manualLayout>
                  <c:x val="-2.805391206759502E-2"/>
                  <c:y val="-9.1190101237345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2F4D-42F1-B0B1-11DCCC070769}"/>
                </c:ext>
              </c:extLst>
            </c:dLbl>
            <c:dLbl>
              <c:idx val="20"/>
              <c:layout>
                <c:manualLayout>
                  <c:x val="-1.8254153734235157E-2"/>
                  <c:y val="-5.4711848518935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2F4D-42F1-B0B1-11DCCC070769}"/>
                </c:ext>
              </c:extLst>
            </c:dLbl>
            <c:dLbl>
              <c:idx val="21"/>
              <c:layout>
                <c:manualLayout>
                  <c:x val="-2.3593938802062685E-2"/>
                  <c:y val="-0.100892388451443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2F4D-42F1-B0B1-11DCCC070769}"/>
                </c:ext>
              </c:extLst>
            </c:dLbl>
            <c:dLbl>
              <c:idx val="22"/>
              <c:layout>
                <c:manualLayout>
                  <c:x val="-2.1480421972832241E-2"/>
                  <c:y val="-5.60613048368954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2F4D-42F1-B0B1-11DCCC070769}"/>
                </c:ext>
              </c:extLst>
            </c:dLbl>
            <c:dLbl>
              <c:idx val="23"/>
              <c:layout>
                <c:manualLayout>
                  <c:x val="-1.4242673240208161E-2"/>
                  <c:y val="-8.79559804557656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2F4D-42F1-B0B1-11DCCC070769}"/>
                </c:ext>
              </c:extLst>
            </c:dLbl>
            <c:dLbl>
              <c:idx val="24"/>
              <c:layout>
                <c:manualLayout>
                  <c:x val="-1.6804788188452734E-2"/>
                  <c:y val="-5.20631796025497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2F4D-42F1-B0B1-11DCCC070769}"/>
                </c:ext>
              </c:extLst>
            </c:dLbl>
            <c:dLbl>
              <c:idx val="25"/>
              <c:layout>
                <c:manualLayout>
                  <c:x val="-1.4906822516751794E-2"/>
                  <c:y val="-9.1775590551181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2F4D-42F1-B0B1-11DCCC070769}"/>
                </c:ext>
              </c:extLst>
            </c:dLbl>
            <c:dLbl>
              <c:idx val="26"/>
              <c:layout>
                <c:manualLayout>
                  <c:x val="-2.893383323120809E-2"/>
                  <c:y val="-2.88391451068616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2F4D-42F1-B0B1-11DCCC070769}"/>
                </c:ext>
              </c:extLst>
            </c:dLbl>
            <c:dLbl>
              <c:idx val="27"/>
              <c:layout>
                <c:manualLayout>
                  <c:x val="-3.5870621623947767E-2"/>
                  <c:y val="-4.67716535433070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2F4D-42F1-B0B1-11DCCC070769}"/>
                </c:ext>
              </c:extLst>
            </c:dLbl>
            <c:dLbl>
              <c:idx val="28"/>
              <c:layout>
                <c:manualLayout>
                  <c:x val="-3.338352653286028E-2"/>
                  <c:y val="-6.57071616047994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2F4D-42F1-B0B1-11DCCC070769}"/>
                </c:ext>
              </c:extLst>
            </c:dLbl>
            <c:dLbl>
              <c:idx val="29"/>
              <c:layout>
                <c:manualLayout>
                  <c:x val="-3.8914037739059743E-2"/>
                  <c:y val="-9.50138732658417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2F4D-42F1-B0B1-11DCCC070769}"/>
                </c:ext>
              </c:extLst>
            </c:dLbl>
            <c:dLbl>
              <c:idx val="30"/>
              <c:layout>
                <c:manualLayout>
                  <c:x val="-2.9011479766898537E-2"/>
                  <c:y val="-4.11901012373453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2F4D-42F1-B0B1-11DCCC070769}"/>
                </c:ext>
              </c:extLst>
            </c:dLbl>
            <c:dLbl>
              <c:idx val="31"/>
              <c:layout>
                <c:manualLayout>
                  <c:x val="-3.4201439829238962E-2"/>
                  <c:y val="-6.20774278215223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2F4D-42F1-B0B1-11DCCC070769}"/>
                </c:ext>
              </c:extLst>
            </c:dLbl>
            <c:dLbl>
              <c:idx val="32"/>
              <c:layout>
                <c:manualLayout>
                  <c:x val="-4.0338250181731171E-2"/>
                  <c:y val="-9.13685789276340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2F4D-42F1-B0B1-11DCCC070769}"/>
                </c:ext>
              </c:extLst>
            </c:dLbl>
            <c:dLbl>
              <c:idx val="33"/>
              <c:layout>
                <c:manualLayout>
                  <c:x val="-3.0693675558434431E-2"/>
                  <c:y val="-4.7479752530933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2F4D-42F1-B0B1-11DCCC070769}"/>
                </c:ext>
              </c:extLst>
            </c:dLbl>
            <c:dLbl>
              <c:idx val="34"/>
              <c:layout>
                <c:manualLayout>
                  <c:x val="-3.7179676598898009E-2"/>
                  <c:y val="-7.0946381702287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2F4D-42F1-B0B1-11DCCC070769}"/>
                </c:ext>
              </c:extLst>
            </c:dLbl>
            <c:dLbl>
              <c:idx val="35"/>
              <c:layout>
                <c:manualLayout>
                  <c:x val="-2.6089126630673143E-2"/>
                  <c:y val="-5.19739407574053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2F4D-42F1-B0B1-11DCCC070769}"/>
                </c:ext>
              </c:extLst>
            </c:dLbl>
            <c:dLbl>
              <c:idx val="36"/>
              <c:layout>
                <c:manualLayout>
                  <c:x val="-3.1944440950958004E-2"/>
                  <c:y val="-7.61904761904762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2F4D-42F1-B0B1-11DCCC070769}"/>
                </c:ext>
              </c:extLst>
            </c:dLbl>
            <c:dLbl>
              <c:idx val="37"/>
              <c:layout>
                <c:manualLayout>
                  <c:x val="-2.3514542485286356E-2"/>
                  <c:y val="-4.52380952380952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2F4D-42F1-B0B1-11DCCC070769}"/>
                </c:ext>
              </c:extLst>
            </c:dLbl>
            <c:dLbl>
              <c:idx val="38"/>
              <c:layout>
                <c:manualLayout>
                  <c:x val="-1.9896870090018479E-2"/>
                  <c:y val="-7.30159355080614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2F4D-42F1-B0B1-11DCCC070769}"/>
                </c:ext>
              </c:extLst>
            </c:dLbl>
            <c:dLbl>
              <c:idx val="39"/>
              <c:layout>
                <c:manualLayout>
                  <c:x val="-2.5064848527466464E-2"/>
                  <c:y val="-4.76190476190476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2F4D-42F1-B0B1-11DCCC070769}"/>
                </c:ext>
              </c:extLst>
            </c:dLbl>
            <c:dLbl>
              <c:idx val="40"/>
              <c:layout>
                <c:manualLayout>
                  <c:x val="-5.555554947992882E-3"/>
                  <c:y val="-0.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2F4D-42F1-B0B1-11DCCC07076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solidFill>
                      <a:round/>
                    </a:ln>
                    <a:effectLst/>
                  </c:spPr>
                </c15:leaderLines>
              </c:ext>
            </c:extLst>
          </c:dLbls>
          <c:cat>
            <c:numRef>
              <c:f>('DC Resident Employment'!$A$115,'DC Resident Employment'!$A$120,'DC Resident Employment'!$A$126,'DC Resident Employment'!$A$132,'DC Resident Employment'!$A$138,'DC Resident Employment'!$A$144,'DC Resident Employment'!$A$150,'DC Resident Employment'!$A$156,'DC Resident Employment'!$A$162,'DC Resident Employment'!$A$168,'DC Resident Employment'!$A$174,'DC Resident Employment'!$A$177,'DC Resident Employment'!$A$180,'DC Resident Employment'!$A$186,'DC Resident Employment'!$A$192,'DC Resident Employment'!$A$198:$A$223)</c:f>
              <c:numCache>
                <c:formatCode>mmm\-yy</c:formatCode>
                <c:ptCount val="41"/>
                <c:pt idx="0">
                  <c:v>42005</c:v>
                </c:pt>
                <c:pt idx="1">
                  <c:v>42156</c:v>
                </c:pt>
                <c:pt idx="2">
                  <c:v>42339</c:v>
                </c:pt>
                <c:pt idx="3">
                  <c:v>42522</c:v>
                </c:pt>
                <c:pt idx="4">
                  <c:v>42705</c:v>
                </c:pt>
                <c:pt idx="5">
                  <c:v>42887</c:v>
                </c:pt>
                <c:pt idx="6">
                  <c:v>43070</c:v>
                </c:pt>
                <c:pt idx="7">
                  <c:v>43252</c:v>
                </c:pt>
                <c:pt idx="8">
                  <c:v>43435</c:v>
                </c:pt>
                <c:pt idx="9">
                  <c:v>43617</c:v>
                </c:pt>
                <c:pt idx="10">
                  <c:v>43800</c:v>
                </c:pt>
                <c:pt idx="11">
                  <c:v>43891</c:v>
                </c:pt>
                <c:pt idx="12">
                  <c:v>43983</c:v>
                </c:pt>
                <c:pt idx="13">
                  <c:v>44166</c:v>
                </c:pt>
                <c:pt idx="14">
                  <c:v>44348</c:v>
                </c:pt>
                <c:pt idx="15">
                  <c:v>44531</c:v>
                </c:pt>
                <c:pt idx="16">
                  <c:v>44562</c:v>
                </c:pt>
                <c:pt idx="17">
                  <c:v>44593</c:v>
                </c:pt>
                <c:pt idx="18">
                  <c:v>44621</c:v>
                </c:pt>
                <c:pt idx="19">
                  <c:v>44652</c:v>
                </c:pt>
                <c:pt idx="20">
                  <c:v>44682</c:v>
                </c:pt>
                <c:pt idx="21">
                  <c:v>44713</c:v>
                </c:pt>
                <c:pt idx="22">
                  <c:v>44743</c:v>
                </c:pt>
                <c:pt idx="23">
                  <c:v>44774</c:v>
                </c:pt>
                <c:pt idx="24">
                  <c:v>44805</c:v>
                </c:pt>
                <c:pt idx="25">
                  <c:v>44835</c:v>
                </c:pt>
                <c:pt idx="26">
                  <c:v>44866</c:v>
                </c:pt>
                <c:pt idx="27">
                  <c:v>44896</c:v>
                </c:pt>
                <c:pt idx="28">
                  <c:v>44927</c:v>
                </c:pt>
                <c:pt idx="29">
                  <c:v>44958</c:v>
                </c:pt>
                <c:pt idx="30">
                  <c:v>44986</c:v>
                </c:pt>
                <c:pt idx="31">
                  <c:v>45017</c:v>
                </c:pt>
                <c:pt idx="32">
                  <c:v>45047</c:v>
                </c:pt>
                <c:pt idx="33">
                  <c:v>45078</c:v>
                </c:pt>
                <c:pt idx="34">
                  <c:v>45108</c:v>
                </c:pt>
                <c:pt idx="35">
                  <c:v>45139</c:v>
                </c:pt>
                <c:pt idx="36">
                  <c:v>45170</c:v>
                </c:pt>
                <c:pt idx="37">
                  <c:v>45200</c:v>
                </c:pt>
                <c:pt idx="38">
                  <c:v>45231</c:v>
                </c:pt>
                <c:pt idx="39">
                  <c:v>45261</c:v>
                </c:pt>
                <c:pt idx="40">
                  <c:v>45292</c:v>
                </c:pt>
              </c:numCache>
              <c:extLst/>
            </c:numRef>
          </c:cat>
          <c:val>
            <c:numRef>
              <c:f>('DC Resident Employment'!$D$115,'DC Resident Employment'!$D$120,'DC Resident Employment'!$D$126,'DC Resident Employment'!$D$132,'DC Resident Employment'!$D$138,'DC Resident Employment'!$D$144,'DC Resident Employment'!$D$150,'DC Resident Employment'!$D$156,'DC Resident Employment'!$D$162,'DC Resident Employment'!$D$168,'DC Resident Employment'!$D$174,'DC Resident Employment'!$D$177,'DC Resident Employment'!$D$180,'DC Resident Employment'!$D$186,'DC Resident Employment'!$D$192,'DC Resident Employment'!$D$198:$D$223)</c:f>
              <c:numCache>
                <c:formatCode>#,##0.0</c:formatCode>
                <c:ptCount val="41"/>
                <c:pt idx="0">
                  <c:v>385.7</c:v>
                </c:pt>
                <c:pt idx="1">
                  <c:v>388</c:v>
                </c:pt>
                <c:pt idx="2">
                  <c:v>391.9</c:v>
                </c:pt>
                <c:pt idx="3">
                  <c:v>394.5</c:v>
                </c:pt>
                <c:pt idx="4">
                  <c:v>398.7</c:v>
                </c:pt>
                <c:pt idx="5">
                  <c:v>393.9</c:v>
                </c:pt>
                <c:pt idx="6">
                  <c:v>394.8</c:v>
                </c:pt>
                <c:pt idx="7">
                  <c:v>396.23500000000001</c:v>
                </c:pt>
                <c:pt idx="8">
                  <c:v>395.65600000000001</c:v>
                </c:pt>
                <c:pt idx="9">
                  <c:v>401.15800000000002</c:v>
                </c:pt>
                <c:pt idx="10">
                  <c:v>403.649</c:v>
                </c:pt>
                <c:pt idx="11">
                  <c:v>402.92399999999998</c:v>
                </c:pt>
                <c:pt idx="12">
                  <c:v>378.05900000000003</c:v>
                </c:pt>
                <c:pt idx="13">
                  <c:v>376.041</c:v>
                </c:pt>
                <c:pt idx="14">
                  <c:v>378.75799999999998</c:v>
                </c:pt>
                <c:pt idx="15">
                  <c:v>380.85</c:v>
                </c:pt>
                <c:pt idx="16">
                  <c:v>383.90499999999997</c:v>
                </c:pt>
                <c:pt idx="17">
                  <c:v>385.62</c:v>
                </c:pt>
                <c:pt idx="18">
                  <c:v>387.197</c:v>
                </c:pt>
                <c:pt idx="19">
                  <c:v>388.69900000000001</c:v>
                </c:pt>
                <c:pt idx="20">
                  <c:v>390.02800000000002</c:v>
                </c:pt>
                <c:pt idx="21">
                  <c:v>390.755</c:v>
                </c:pt>
                <c:pt idx="22">
                  <c:v>390.86099999999999</c:v>
                </c:pt>
                <c:pt idx="23">
                  <c:v>390.90600000000001</c:v>
                </c:pt>
                <c:pt idx="24">
                  <c:v>389.303</c:v>
                </c:pt>
                <c:pt idx="25">
                  <c:v>388.512</c:v>
                </c:pt>
                <c:pt idx="26">
                  <c:v>388.57799999999997</c:v>
                </c:pt>
                <c:pt idx="27">
                  <c:v>389.44600000000003</c:v>
                </c:pt>
                <c:pt idx="28">
                  <c:v>390.952</c:v>
                </c:pt>
                <c:pt idx="29">
                  <c:v>392.75400000000002</c:v>
                </c:pt>
                <c:pt idx="30">
                  <c:v>394.411</c:v>
                </c:pt>
                <c:pt idx="31">
                  <c:v>395.69099999999997</c:v>
                </c:pt>
                <c:pt idx="32">
                  <c:v>396.65699999999998</c:v>
                </c:pt>
                <c:pt idx="33">
                  <c:v>397.53500000000003</c:v>
                </c:pt>
                <c:pt idx="34">
                  <c:v>398.64100000000002</c:v>
                </c:pt>
                <c:pt idx="35">
                  <c:v>399.85599999999999</c:v>
                </c:pt>
                <c:pt idx="36">
                  <c:v>401.00700000000001</c:v>
                </c:pt>
                <c:pt idx="37">
                  <c:v>401.93900000000002</c:v>
                </c:pt>
                <c:pt idx="38">
                  <c:v>402.08499999999998</c:v>
                </c:pt>
                <c:pt idx="39">
                  <c:v>402.00599999999997</c:v>
                </c:pt>
                <c:pt idx="40">
                  <c:v>403.5</c:v>
                </c:pt>
              </c:numCache>
              <c:extLst/>
            </c:numRef>
          </c:val>
          <c:smooth val="0"/>
          <c:extLst>
            <c:ext xmlns:c16="http://schemas.microsoft.com/office/drawing/2014/chart" uri="{C3380CC4-5D6E-409C-BE32-E72D297353CC}">
              <c16:uniqueId val="{0000002A-2F4D-42F1-B0B1-11DCCC070769}"/>
            </c:ext>
          </c:extLst>
        </c:ser>
        <c:dLbls>
          <c:showLegendKey val="0"/>
          <c:showVal val="0"/>
          <c:showCatName val="0"/>
          <c:showSerName val="0"/>
          <c:showPercent val="0"/>
          <c:showBubbleSize val="0"/>
        </c:dLbls>
        <c:marker val="1"/>
        <c:smooth val="0"/>
        <c:axId val="1571460688"/>
        <c:axId val="1571448624"/>
      </c:lineChart>
      <c:catAx>
        <c:axId val="1571460688"/>
        <c:scaling>
          <c:orientation val="minMax"/>
        </c:scaling>
        <c:delete val="0"/>
        <c:axPos val="b"/>
        <c:numFmt formatCode="mmm\-yy"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571448624"/>
        <c:crosses val="autoZero"/>
        <c:auto val="0"/>
        <c:lblAlgn val="ctr"/>
        <c:lblOffset val="100"/>
        <c:noMultiLvlLbl val="0"/>
      </c:catAx>
      <c:valAx>
        <c:axId val="1571448624"/>
        <c:scaling>
          <c:orientation val="minMax"/>
        </c:scaling>
        <c:delete val="0"/>
        <c:axPos val="l"/>
        <c:majorGridlines>
          <c:spPr>
            <a:ln w="9525" cap="flat" cmpd="sng" algn="ctr">
              <a:solidFill>
                <a:schemeClr val="tx1"/>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571460688"/>
        <c:crosses val="autoZero"/>
        <c:crossBetween val="between"/>
      </c:valAx>
      <c:valAx>
        <c:axId val="1582216480"/>
        <c:scaling>
          <c:orientation val="minMax"/>
          <c:max val="410"/>
          <c:min val="365"/>
        </c:scaling>
        <c:delete val="0"/>
        <c:axPos val="r"/>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582192768"/>
        <c:crosses val="max"/>
        <c:crossBetween val="between"/>
      </c:valAx>
      <c:dateAx>
        <c:axId val="1582192768"/>
        <c:scaling>
          <c:orientation val="minMax"/>
        </c:scaling>
        <c:delete val="1"/>
        <c:axPos val="b"/>
        <c:numFmt formatCode="mmm\-yy" sourceLinked="1"/>
        <c:majorTickMark val="out"/>
        <c:minorTickMark val="none"/>
        <c:tickLblPos val="nextTo"/>
        <c:crossAx val="1582216480"/>
        <c:crosses val="autoZero"/>
        <c:auto val="1"/>
        <c:lblOffset val="100"/>
        <c:baseTimeUnit val="months"/>
        <c:majorUnit val="1"/>
        <c:minorUnit val="1"/>
      </c:date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b="1"/>
              <a:t>Employed DC Residents(Jan. 2015- Jan. 24) (In Thousands)  </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1"/>
          <c:order val="1"/>
          <c:tx>
            <c:strRef>
              <c:f>'DC Resident Employment'!$H$113</c:f>
              <c:strCache>
                <c:ptCount val="1"/>
                <c:pt idx="0">
                  <c:v>COVID</c:v>
                </c:pt>
              </c:strCache>
            </c:strRef>
          </c:tx>
          <c:spPr>
            <a:solidFill>
              <a:schemeClr val="bg1">
                <a:lumMod val="75000"/>
              </a:schemeClr>
            </a:solidFill>
            <a:ln>
              <a:noFill/>
            </a:ln>
            <a:effectLst/>
          </c:spPr>
          <c:invertIfNegative val="0"/>
          <c:cat>
            <c:numRef>
              <c:f>('DC Resident Employment'!$A$115,'DC Resident Employment'!$A$120,'DC Resident Employment'!$A$126,'DC Resident Employment'!$A$132,'DC Resident Employment'!$A$138,'DC Resident Employment'!$A$144,'DC Resident Employment'!$A$150,'DC Resident Employment'!$A$156,'DC Resident Employment'!$A$162,'DC Resident Employment'!$A$168,'DC Resident Employment'!$A$174,'DC Resident Employment'!$A$177,'DC Resident Employment'!$A$180,'DC Resident Employment'!$A$186,'DC Resident Employment'!$A$192,'DC Resident Employment'!$A$198:$A$223)</c:f>
              <c:numCache>
                <c:formatCode>mmm\-yy</c:formatCode>
                <c:ptCount val="41"/>
                <c:pt idx="0">
                  <c:v>42005</c:v>
                </c:pt>
                <c:pt idx="1">
                  <c:v>42156</c:v>
                </c:pt>
                <c:pt idx="2">
                  <c:v>42339</c:v>
                </c:pt>
                <c:pt idx="3">
                  <c:v>42522</c:v>
                </c:pt>
                <c:pt idx="4">
                  <c:v>42705</c:v>
                </c:pt>
                <c:pt idx="5">
                  <c:v>42887</c:v>
                </c:pt>
                <c:pt idx="6">
                  <c:v>43070</c:v>
                </c:pt>
                <c:pt idx="7">
                  <c:v>43252</c:v>
                </c:pt>
                <c:pt idx="8">
                  <c:v>43435</c:v>
                </c:pt>
                <c:pt idx="9">
                  <c:v>43617</c:v>
                </c:pt>
                <c:pt idx="10">
                  <c:v>43800</c:v>
                </c:pt>
                <c:pt idx="11">
                  <c:v>43891</c:v>
                </c:pt>
                <c:pt idx="12">
                  <c:v>43983</c:v>
                </c:pt>
                <c:pt idx="13">
                  <c:v>44166</c:v>
                </c:pt>
                <c:pt idx="14">
                  <c:v>44348</c:v>
                </c:pt>
                <c:pt idx="15">
                  <c:v>44531</c:v>
                </c:pt>
                <c:pt idx="16">
                  <c:v>44562</c:v>
                </c:pt>
                <c:pt idx="17">
                  <c:v>44593</c:v>
                </c:pt>
                <c:pt idx="18">
                  <c:v>44621</c:v>
                </c:pt>
                <c:pt idx="19">
                  <c:v>44652</c:v>
                </c:pt>
                <c:pt idx="20">
                  <c:v>44682</c:v>
                </c:pt>
                <c:pt idx="21">
                  <c:v>44713</c:v>
                </c:pt>
                <c:pt idx="22">
                  <c:v>44743</c:v>
                </c:pt>
                <c:pt idx="23">
                  <c:v>44774</c:v>
                </c:pt>
                <c:pt idx="24">
                  <c:v>44805</c:v>
                </c:pt>
                <c:pt idx="25">
                  <c:v>44835</c:v>
                </c:pt>
                <c:pt idx="26">
                  <c:v>44866</c:v>
                </c:pt>
                <c:pt idx="27">
                  <c:v>44896</c:v>
                </c:pt>
                <c:pt idx="28">
                  <c:v>44927</c:v>
                </c:pt>
                <c:pt idx="29">
                  <c:v>44958</c:v>
                </c:pt>
                <c:pt idx="30">
                  <c:v>44986</c:v>
                </c:pt>
                <c:pt idx="31">
                  <c:v>45017</c:v>
                </c:pt>
                <c:pt idx="32">
                  <c:v>45047</c:v>
                </c:pt>
                <c:pt idx="33">
                  <c:v>45078</c:v>
                </c:pt>
                <c:pt idx="34">
                  <c:v>45108</c:v>
                </c:pt>
                <c:pt idx="35">
                  <c:v>45139</c:v>
                </c:pt>
                <c:pt idx="36">
                  <c:v>45170</c:v>
                </c:pt>
                <c:pt idx="37">
                  <c:v>45200</c:v>
                </c:pt>
                <c:pt idx="38">
                  <c:v>45231</c:v>
                </c:pt>
                <c:pt idx="39">
                  <c:v>45261</c:v>
                </c:pt>
                <c:pt idx="40">
                  <c:v>45292</c:v>
                </c:pt>
              </c:numCache>
              <c:extLst/>
            </c:numRef>
          </c:cat>
          <c:val>
            <c:numRef>
              <c:f>('DC Resident Employment'!$H$115,'DC Resident Employment'!$H$120,'DC Resident Employment'!$H$126,'DC Resident Employment'!$H$132,'DC Resident Employment'!$H$138,'DC Resident Employment'!$H$144,'DC Resident Employment'!$H$150,'DC Resident Employment'!$H$156,'DC Resident Employment'!$H$162,'DC Resident Employment'!$H$168,'DC Resident Employment'!$H$174,'DC Resident Employment'!$H$177,'DC Resident Employment'!$H$180,'DC Resident Employment'!$H$186,'DC Resident Employment'!$H$192,'DC Resident Employment'!$H$198:$H$223)</c:f>
              <c:numCache>
                <c:formatCode>General</c:formatCode>
                <c:ptCount val="41"/>
                <c:pt idx="11">
                  <c:v>410</c:v>
                </c:pt>
                <c:pt idx="12">
                  <c:v>410</c:v>
                </c:pt>
                <c:pt idx="13">
                  <c:v>410</c:v>
                </c:pt>
                <c:pt idx="14">
                  <c:v>410</c:v>
                </c:pt>
                <c:pt idx="15">
                  <c:v>410</c:v>
                </c:pt>
                <c:pt idx="16">
                  <c:v>410</c:v>
                </c:pt>
                <c:pt idx="17">
                  <c:v>410</c:v>
                </c:pt>
                <c:pt idx="18">
                  <c:v>410</c:v>
                </c:pt>
                <c:pt idx="19">
                  <c:v>410</c:v>
                </c:pt>
                <c:pt idx="20">
                  <c:v>410</c:v>
                </c:pt>
                <c:pt idx="21">
                  <c:v>410</c:v>
                </c:pt>
                <c:pt idx="22">
                  <c:v>410</c:v>
                </c:pt>
                <c:pt idx="23">
                  <c:v>410</c:v>
                </c:pt>
                <c:pt idx="24">
                  <c:v>410</c:v>
                </c:pt>
                <c:pt idx="25">
                  <c:v>410</c:v>
                </c:pt>
                <c:pt idx="26">
                  <c:v>410</c:v>
                </c:pt>
                <c:pt idx="27">
                  <c:v>410</c:v>
                </c:pt>
                <c:pt idx="28">
                  <c:v>410</c:v>
                </c:pt>
                <c:pt idx="29">
                  <c:v>410</c:v>
                </c:pt>
                <c:pt idx="30">
                  <c:v>410</c:v>
                </c:pt>
                <c:pt idx="31">
                  <c:v>410</c:v>
                </c:pt>
                <c:pt idx="32">
                  <c:v>410</c:v>
                </c:pt>
                <c:pt idx="33">
                  <c:v>410</c:v>
                </c:pt>
                <c:pt idx="34">
                  <c:v>410</c:v>
                </c:pt>
                <c:pt idx="35">
                  <c:v>410</c:v>
                </c:pt>
                <c:pt idx="36">
                  <c:v>410</c:v>
                </c:pt>
                <c:pt idx="37">
                  <c:v>410</c:v>
                </c:pt>
                <c:pt idx="38">
                  <c:v>410</c:v>
                </c:pt>
                <c:pt idx="39">
                  <c:v>410</c:v>
                </c:pt>
                <c:pt idx="40">
                  <c:v>410</c:v>
                </c:pt>
              </c:numCache>
              <c:extLst/>
            </c:numRef>
          </c:val>
          <c:extLst>
            <c:ext xmlns:c16="http://schemas.microsoft.com/office/drawing/2014/chart" uri="{C3380CC4-5D6E-409C-BE32-E72D297353CC}">
              <c16:uniqueId val="{00000000-9104-4FCF-8FDD-9624D4E37B40}"/>
            </c:ext>
          </c:extLst>
        </c:ser>
        <c:dLbls>
          <c:showLegendKey val="0"/>
          <c:showVal val="0"/>
          <c:showCatName val="0"/>
          <c:showSerName val="0"/>
          <c:showPercent val="0"/>
          <c:showBubbleSize val="0"/>
        </c:dLbls>
        <c:gapWidth val="0"/>
        <c:axId val="1582192768"/>
        <c:axId val="1582216480"/>
      </c:barChart>
      <c:lineChart>
        <c:grouping val="standard"/>
        <c:varyColors val="0"/>
        <c:ser>
          <c:idx val="0"/>
          <c:order val="0"/>
          <c:tx>
            <c:strRef>
              <c:f>'DC Resident Employment'!$D$1</c:f>
              <c:strCache>
                <c:ptCount val="1"/>
                <c:pt idx="0">
                  <c:v>Labor Force</c:v>
                </c:pt>
              </c:strCache>
            </c:strRef>
          </c:tx>
          <c:spPr>
            <a:ln w="28575" cap="rnd">
              <a:solidFill>
                <a:schemeClr val="accent2">
                  <a:lumMod val="75000"/>
                </a:schemeClr>
              </a:solidFill>
              <a:round/>
            </a:ln>
            <a:effectLst/>
          </c:spPr>
          <c:marker>
            <c:symbol val="diamond"/>
            <c:size val="7"/>
            <c:spPr>
              <a:solidFill>
                <a:schemeClr val="accent2">
                  <a:lumMod val="75000"/>
                </a:schemeClr>
              </a:solidFill>
              <a:ln w="9525">
                <a:solidFill>
                  <a:schemeClr val="accent2">
                    <a:lumMod val="75000"/>
                  </a:schemeClr>
                </a:solidFill>
              </a:ln>
              <a:effectLst/>
            </c:spPr>
          </c:marker>
          <c:dLbls>
            <c:dLbl>
              <c:idx val="0"/>
              <c:layout>
                <c:manualLayout>
                  <c:x val="-3.3609470691163608E-2"/>
                  <c:y val="-2.58335208098987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104-4FCF-8FDD-9624D4E37B40}"/>
                </c:ext>
              </c:extLst>
            </c:dLbl>
            <c:dLbl>
              <c:idx val="1"/>
              <c:layout>
                <c:manualLayout>
                  <c:x val="-3.8423228346456686E-2"/>
                  <c:y val="-3.76882264716910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104-4FCF-8FDD-9624D4E37B40}"/>
                </c:ext>
              </c:extLst>
            </c:dLbl>
            <c:dLbl>
              <c:idx val="2"/>
              <c:layout>
                <c:manualLayout>
                  <c:x val="-4.5522965879265076E-2"/>
                  <c:y val="-2.1696287964004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104-4FCF-8FDD-9624D4E37B40}"/>
                </c:ext>
              </c:extLst>
            </c:dLbl>
            <c:dLbl>
              <c:idx val="3"/>
              <c:layout>
                <c:manualLayout>
                  <c:x val="-3.7698600174978142E-2"/>
                  <c:y val="-4.00691788526434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104-4FCF-8FDD-9624D4E37B40}"/>
                </c:ext>
              </c:extLst>
            </c:dLbl>
            <c:dLbl>
              <c:idx val="4"/>
              <c:layout>
                <c:manualLayout>
                  <c:x val="-3.6171587926509187E-2"/>
                  <c:y val="-5.03569553805774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104-4FCF-8FDD-9624D4E37B40}"/>
                </c:ext>
              </c:extLst>
            </c:dLbl>
            <c:dLbl>
              <c:idx val="5"/>
              <c:layout>
                <c:manualLayout>
                  <c:x val="-2.5060476815398074E-2"/>
                  <c:y val="-4.80652418447694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104-4FCF-8FDD-9624D4E37B40}"/>
                </c:ext>
              </c:extLst>
            </c:dLbl>
            <c:dLbl>
              <c:idx val="6"/>
              <c:layout>
                <c:manualLayout>
                  <c:x val="-2.3007395234182416E-2"/>
                  <c:y val="-4.7975989339508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104-4FCF-8FDD-9624D4E37B40}"/>
                </c:ext>
              </c:extLst>
            </c:dLbl>
            <c:dLbl>
              <c:idx val="7"/>
              <c:layout>
                <c:manualLayout>
                  <c:x val="-2.0522965879265092E-2"/>
                  <c:y val="-3.36902887139108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104-4FCF-8FDD-9624D4E37B40}"/>
                </c:ext>
              </c:extLst>
            </c:dLbl>
            <c:dLbl>
              <c:idx val="8"/>
              <c:layout>
                <c:manualLayout>
                  <c:x val="-2.4103018372703414E-2"/>
                  <c:y val="-7.88391451068616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104-4FCF-8FDD-9624D4E37B40}"/>
                </c:ext>
              </c:extLst>
            </c:dLbl>
            <c:dLbl>
              <c:idx val="9"/>
              <c:layout>
                <c:manualLayout>
                  <c:x val="-3.3747594050743658E-2"/>
                  <c:y val="-3.44542557180352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104-4FCF-8FDD-9624D4E37B40}"/>
                </c:ext>
              </c:extLst>
            </c:dLbl>
            <c:dLbl>
              <c:idx val="10"/>
              <c:layout>
                <c:manualLayout>
                  <c:x val="-2.2791666666666665E-2"/>
                  <c:y val="-2.49304461942257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104-4FCF-8FDD-9624D4E37B40}"/>
                </c:ext>
              </c:extLst>
            </c:dLbl>
            <c:dLbl>
              <c:idx val="11"/>
              <c:layout>
                <c:manualLayout>
                  <c:x val="-5.5555555555556061E-3"/>
                  <c:y val="-1.19047619047619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104-4FCF-8FDD-9624D4E37B40}"/>
                </c:ext>
              </c:extLst>
            </c:dLbl>
            <c:dLbl>
              <c:idx val="12"/>
              <c:layout>
                <c:manualLayout>
                  <c:x val="-2.5940398075240595E-2"/>
                  <c:y val="2.94745031871015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104-4FCF-8FDD-9624D4E37B40}"/>
                </c:ext>
              </c:extLst>
            </c:dLbl>
            <c:dLbl>
              <c:idx val="13"/>
              <c:layout>
                <c:manualLayout>
                  <c:x val="-3.2220581802274717E-2"/>
                  <c:y val="-5.05354330708661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104-4FCF-8FDD-9624D4E37B40}"/>
                </c:ext>
              </c:extLst>
            </c:dLbl>
            <c:dLbl>
              <c:idx val="14"/>
              <c:layout>
                <c:manualLayout>
                  <c:x val="-4.6480424321959805E-2"/>
                  <c:y val="-3.86306711661043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104-4FCF-8FDD-9624D4E37B40}"/>
                </c:ext>
              </c:extLst>
            </c:dLbl>
            <c:dLbl>
              <c:idx val="15"/>
              <c:layout>
                <c:manualLayout>
                  <c:x val="-4.6109470691163605E-2"/>
                  <c:y val="-2.52874015748032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104-4FCF-8FDD-9624D4E37B40}"/>
                </c:ext>
              </c:extLst>
            </c:dLbl>
            <c:dLbl>
              <c:idx val="16"/>
              <c:layout>
                <c:manualLayout>
                  <c:x val="-5.0862751531058667E-2"/>
                  <c:y val="-3.88983877015373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104-4FCF-8FDD-9624D4E37B40}"/>
                </c:ext>
              </c:extLst>
            </c:dLbl>
            <c:dLbl>
              <c:idx val="17"/>
              <c:layout>
                <c:manualLayout>
                  <c:x val="-4.0553915135608049E-2"/>
                  <c:y val="-3.62497187851519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9104-4FCF-8FDD-9624D4E37B40}"/>
                </c:ext>
              </c:extLst>
            </c:dLbl>
            <c:dLbl>
              <c:idx val="18"/>
              <c:layout>
                <c:manualLayout>
                  <c:x val="-4.6480424321959757E-2"/>
                  <c:y val="-5.69143232095988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9104-4FCF-8FDD-9624D4E37B40}"/>
                </c:ext>
              </c:extLst>
            </c:dLbl>
            <c:dLbl>
              <c:idx val="19"/>
              <c:layout>
                <c:manualLayout>
                  <c:x val="-3.9165026246719158E-2"/>
                  <c:y val="-5.07139107611548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9104-4FCF-8FDD-9624D4E37B40}"/>
                </c:ext>
              </c:extLst>
            </c:dLbl>
            <c:dLbl>
              <c:idx val="20"/>
              <c:layout>
                <c:manualLayout>
                  <c:x val="-4.3254155730533685E-2"/>
                  <c:y val="-6.42356580427446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9104-4FCF-8FDD-9624D4E37B40}"/>
                </c:ext>
              </c:extLst>
            </c:dLbl>
            <c:dLbl>
              <c:idx val="21"/>
              <c:layout>
                <c:manualLayout>
                  <c:x val="-3.1927274715660543E-2"/>
                  <c:y val="-6.99400074990626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9104-4FCF-8FDD-9624D4E37B40}"/>
                </c:ext>
              </c:extLst>
            </c:dLbl>
            <c:dLbl>
              <c:idx val="22"/>
              <c:layout>
                <c:manualLayout>
                  <c:x val="-2.1480424321959755E-2"/>
                  <c:y val="-6.79660667416572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9104-4FCF-8FDD-9624D4E37B40}"/>
                </c:ext>
              </c:extLst>
            </c:dLbl>
            <c:dLbl>
              <c:idx val="23"/>
              <c:layout>
                <c:manualLayout>
                  <c:x val="-1.1464895013123359E-2"/>
                  <c:y val="-7.36702287214098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9104-4FCF-8FDD-9624D4E37B40}"/>
                </c:ext>
              </c:extLst>
            </c:dLbl>
            <c:dLbl>
              <c:idx val="24"/>
              <c:layout>
                <c:manualLayout>
                  <c:x val="-9.8603122432211962E-3"/>
                  <c:y val="-6.39679857860114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9104-4FCF-8FDD-9624D4E37B40}"/>
                </c:ext>
              </c:extLst>
            </c:dLbl>
            <c:dLbl>
              <c:idx val="25"/>
              <c:layout>
                <c:manualLayout>
                  <c:x val="-1.4906824146981627E-2"/>
                  <c:y val="-5.12994000749906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9104-4FCF-8FDD-9624D4E37B40}"/>
                </c:ext>
              </c:extLst>
            </c:dLbl>
            <c:dLbl>
              <c:idx val="26"/>
              <c:layout>
                <c:manualLayout>
                  <c:x val="-1.6433853738701727E-2"/>
                  <c:y val="-3.59819920046313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9104-4FCF-8FDD-9624D4E37B40}"/>
                </c:ext>
              </c:extLst>
            </c:dLbl>
            <c:dLbl>
              <c:idx val="27"/>
              <c:layout>
                <c:manualLayout>
                  <c:x val="-1.8862970253718286E-2"/>
                  <c:y val="-7.34731908511436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9104-4FCF-8FDD-9624D4E37B40}"/>
                </c:ext>
              </c:extLst>
            </c:dLbl>
            <c:dLbl>
              <c:idx val="28"/>
              <c:layout>
                <c:manualLayout>
                  <c:x val="-2.5416229221347331E-2"/>
                  <c:y val="-3.47547806524184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9104-4FCF-8FDD-9624D4E37B40}"/>
                </c:ext>
              </c:extLst>
            </c:dLbl>
            <c:dLbl>
              <c:idx val="29"/>
              <c:layout>
                <c:manualLayout>
                  <c:x val="-3.0909339457567905E-2"/>
                  <c:y val="-8.54857517810273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9104-4FCF-8FDD-9624D4E37B40}"/>
                </c:ext>
              </c:extLst>
            </c:dLbl>
            <c:dLbl>
              <c:idx val="30"/>
              <c:layout>
                <c:manualLayout>
                  <c:x val="-2.8209208223972004E-2"/>
                  <c:y val="-3.60712410948631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9104-4FCF-8FDD-9624D4E37B40}"/>
                </c:ext>
              </c:extLst>
            </c:dLbl>
            <c:dLbl>
              <c:idx val="31"/>
              <c:layout>
                <c:manualLayout>
                  <c:x val="-2.7256999125109461E-2"/>
                  <c:y val="-4.268447694038245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9104-4FCF-8FDD-9624D4E37B40}"/>
                </c:ext>
              </c:extLst>
            </c:dLbl>
            <c:dLbl>
              <c:idx val="32"/>
              <c:layout>
                <c:manualLayout>
                  <c:x val="-3.2082567804024596E-2"/>
                  <c:y val="-6.94045744281964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9104-4FCF-8FDD-9624D4E37B40}"/>
                </c:ext>
              </c:extLst>
            </c:dLbl>
            <c:dLbl>
              <c:idx val="33"/>
              <c:layout>
                <c:manualLayout>
                  <c:x val="-2.2144575678040346E-2"/>
                  <c:y val="-4.34818147731533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9104-4FCF-8FDD-9624D4E37B40}"/>
                </c:ext>
              </c:extLst>
            </c:dLbl>
            <c:dLbl>
              <c:idx val="34"/>
              <c:layout>
                <c:manualLayout>
                  <c:x val="-1.9800634295712934E-2"/>
                  <c:y val="-6.911717285339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9104-4FCF-8FDD-9624D4E37B40}"/>
                </c:ext>
              </c:extLst>
            </c:dLbl>
            <c:dLbl>
              <c:idx val="35"/>
              <c:layout>
                <c:manualLayout>
                  <c:x val="-1.8325021872265968E-2"/>
                  <c:y val="-2.96422947131608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9104-4FCF-8FDD-9624D4E37B40}"/>
                </c:ext>
              </c:extLst>
            </c:dLbl>
            <c:dLbl>
              <c:idx val="36"/>
              <c:layout>
                <c:manualLayout>
                  <c:x val="-1.5057742782152231E-2"/>
                  <c:y val="-6.01484814398200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9104-4FCF-8FDD-9624D4E37B40}"/>
                </c:ext>
              </c:extLst>
            </c:dLbl>
            <c:dLbl>
              <c:idx val="37"/>
              <c:layout>
                <c:manualLayout>
                  <c:x val="-2.140255905511811E-2"/>
                  <c:y val="-2.23316460442444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9104-4FCF-8FDD-9624D4E37B40}"/>
                </c:ext>
              </c:extLst>
            </c:dLbl>
            <c:dLbl>
              <c:idx val="38"/>
              <c:layout>
                <c:manualLayout>
                  <c:x val="-1.982392825896773E-2"/>
                  <c:y val="-6.47319085114360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9104-4FCF-8FDD-9624D4E37B40}"/>
                </c:ext>
              </c:extLst>
            </c:dLbl>
            <c:dLbl>
              <c:idx val="39"/>
              <c:layout>
                <c:manualLayout>
                  <c:x val="-1.6731517935258296E-2"/>
                  <c:y val="-3.78153355830521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9104-4FCF-8FDD-9624D4E37B40}"/>
                </c:ext>
              </c:extLst>
            </c:dLbl>
            <c:dLbl>
              <c:idx val="40"/>
              <c:layout>
                <c:manualLayout>
                  <c:x val="0"/>
                  <c:y val="-4.49582560822266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9104-4FCF-8FDD-9624D4E37B4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solidFill>
                      <a:round/>
                    </a:ln>
                    <a:effectLst/>
                  </c:spPr>
                </c15:leaderLines>
              </c:ext>
            </c:extLst>
          </c:dLbls>
          <c:cat>
            <c:numRef>
              <c:f>('DC Resident Employment'!$A$115,'DC Resident Employment'!$A$120,'DC Resident Employment'!$A$126,'DC Resident Employment'!$A$132,'DC Resident Employment'!$A$138,'DC Resident Employment'!$A$144,'DC Resident Employment'!$A$150,'DC Resident Employment'!$A$156,'DC Resident Employment'!$A$162,'DC Resident Employment'!$A$168,'DC Resident Employment'!$A$174,'DC Resident Employment'!$A$177,'DC Resident Employment'!$A$180,'DC Resident Employment'!$A$186,'DC Resident Employment'!$A$192,'DC Resident Employment'!$A$198:$A$223)</c:f>
              <c:numCache>
                <c:formatCode>mmm\-yy</c:formatCode>
                <c:ptCount val="41"/>
                <c:pt idx="0">
                  <c:v>42005</c:v>
                </c:pt>
                <c:pt idx="1">
                  <c:v>42156</c:v>
                </c:pt>
                <c:pt idx="2">
                  <c:v>42339</c:v>
                </c:pt>
                <c:pt idx="3">
                  <c:v>42522</c:v>
                </c:pt>
                <c:pt idx="4">
                  <c:v>42705</c:v>
                </c:pt>
                <c:pt idx="5">
                  <c:v>42887</c:v>
                </c:pt>
                <c:pt idx="6">
                  <c:v>43070</c:v>
                </c:pt>
                <c:pt idx="7">
                  <c:v>43252</c:v>
                </c:pt>
                <c:pt idx="8">
                  <c:v>43435</c:v>
                </c:pt>
                <c:pt idx="9">
                  <c:v>43617</c:v>
                </c:pt>
                <c:pt idx="10">
                  <c:v>43800</c:v>
                </c:pt>
                <c:pt idx="11">
                  <c:v>43891</c:v>
                </c:pt>
                <c:pt idx="12">
                  <c:v>43983</c:v>
                </c:pt>
                <c:pt idx="13">
                  <c:v>44166</c:v>
                </c:pt>
                <c:pt idx="14">
                  <c:v>44348</c:v>
                </c:pt>
                <c:pt idx="15">
                  <c:v>44531</c:v>
                </c:pt>
                <c:pt idx="16">
                  <c:v>44562</c:v>
                </c:pt>
                <c:pt idx="17">
                  <c:v>44593</c:v>
                </c:pt>
                <c:pt idx="18">
                  <c:v>44621</c:v>
                </c:pt>
                <c:pt idx="19">
                  <c:v>44652</c:v>
                </c:pt>
                <c:pt idx="20">
                  <c:v>44682</c:v>
                </c:pt>
                <c:pt idx="21">
                  <c:v>44713</c:v>
                </c:pt>
                <c:pt idx="22">
                  <c:v>44743</c:v>
                </c:pt>
                <c:pt idx="23">
                  <c:v>44774</c:v>
                </c:pt>
                <c:pt idx="24">
                  <c:v>44805</c:v>
                </c:pt>
                <c:pt idx="25">
                  <c:v>44835</c:v>
                </c:pt>
                <c:pt idx="26">
                  <c:v>44866</c:v>
                </c:pt>
                <c:pt idx="27">
                  <c:v>44896</c:v>
                </c:pt>
                <c:pt idx="28">
                  <c:v>44927</c:v>
                </c:pt>
                <c:pt idx="29">
                  <c:v>44958</c:v>
                </c:pt>
                <c:pt idx="30">
                  <c:v>44986</c:v>
                </c:pt>
                <c:pt idx="31">
                  <c:v>45017</c:v>
                </c:pt>
                <c:pt idx="32">
                  <c:v>45047</c:v>
                </c:pt>
                <c:pt idx="33">
                  <c:v>45078</c:v>
                </c:pt>
                <c:pt idx="34">
                  <c:v>45108</c:v>
                </c:pt>
                <c:pt idx="35">
                  <c:v>45139</c:v>
                </c:pt>
                <c:pt idx="36">
                  <c:v>45170</c:v>
                </c:pt>
                <c:pt idx="37">
                  <c:v>45200</c:v>
                </c:pt>
                <c:pt idx="38">
                  <c:v>45231</c:v>
                </c:pt>
                <c:pt idx="39">
                  <c:v>45261</c:v>
                </c:pt>
                <c:pt idx="40">
                  <c:v>45292</c:v>
                </c:pt>
              </c:numCache>
              <c:extLst/>
            </c:numRef>
          </c:cat>
          <c:val>
            <c:numRef>
              <c:f>('DC Resident Employment'!$E$115,'DC Resident Employment'!$E$120,'DC Resident Employment'!$E$126,'DC Resident Employment'!$E$132,'DC Resident Employment'!$E$138,'DC Resident Employment'!$E$144,'DC Resident Employment'!$E$150,'DC Resident Employment'!$E$156,'DC Resident Employment'!$E$162,'DC Resident Employment'!$E$168,'DC Resident Employment'!$E$174,'DC Resident Employment'!$E$177,'DC Resident Employment'!$E$180,'DC Resident Employment'!$E$186,'DC Resident Employment'!$E$192,'DC Resident Employment'!$E$198:$E$223)</c:f>
              <c:numCache>
                <c:formatCode>#,##0.0</c:formatCode>
                <c:ptCount val="41"/>
                <c:pt idx="0">
                  <c:v>357.3</c:v>
                </c:pt>
                <c:pt idx="1">
                  <c:v>361.1</c:v>
                </c:pt>
                <c:pt idx="2">
                  <c:v>366.4</c:v>
                </c:pt>
                <c:pt idx="3">
                  <c:v>370.3</c:v>
                </c:pt>
                <c:pt idx="4">
                  <c:v>373.6</c:v>
                </c:pt>
                <c:pt idx="5">
                  <c:v>369.7</c:v>
                </c:pt>
                <c:pt idx="6">
                  <c:v>371.6</c:v>
                </c:pt>
                <c:pt idx="7">
                  <c:v>373.97199999999998</c:v>
                </c:pt>
                <c:pt idx="8">
                  <c:v>372.53</c:v>
                </c:pt>
                <c:pt idx="9">
                  <c:v>379.3</c:v>
                </c:pt>
                <c:pt idx="10">
                  <c:v>382.012</c:v>
                </c:pt>
                <c:pt idx="11">
                  <c:v>379.64299999999997</c:v>
                </c:pt>
                <c:pt idx="12">
                  <c:v>345.71600000000001</c:v>
                </c:pt>
                <c:pt idx="13">
                  <c:v>347.16</c:v>
                </c:pt>
                <c:pt idx="14">
                  <c:v>351.274</c:v>
                </c:pt>
                <c:pt idx="15">
                  <c:v>357.53899999999999</c:v>
                </c:pt>
                <c:pt idx="16">
                  <c:v>360.91199999999998</c:v>
                </c:pt>
                <c:pt idx="17">
                  <c:v>364.08300000000003</c:v>
                </c:pt>
                <c:pt idx="18">
                  <c:v>366.92899999999997</c:v>
                </c:pt>
                <c:pt idx="19">
                  <c:v>369.577</c:v>
                </c:pt>
                <c:pt idx="20">
                  <c:v>371.774</c:v>
                </c:pt>
                <c:pt idx="21">
                  <c:v>373.41300000000001</c:v>
                </c:pt>
                <c:pt idx="22">
                  <c:v>374.43799999999999</c:v>
                </c:pt>
                <c:pt idx="23">
                  <c:v>375.28500000000003</c:v>
                </c:pt>
                <c:pt idx="24">
                  <c:v>373.11799999999999</c:v>
                </c:pt>
                <c:pt idx="25">
                  <c:v>371.59800000000001</c:v>
                </c:pt>
                <c:pt idx="26">
                  <c:v>370.84300000000002</c:v>
                </c:pt>
                <c:pt idx="27">
                  <c:v>370.92599999999999</c:v>
                </c:pt>
                <c:pt idx="28">
                  <c:v>371.791</c:v>
                </c:pt>
                <c:pt idx="29">
                  <c:v>373.22300000000001</c:v>
                </c:pt>
                <c:pt idx="30">
                  <c:v>374.83499999999998</c:v>
                </c:pt>
                <c:pt idx="31">
                  <c:v>376.32</c:v>
                </c:pt>
                <c:pt idx="32">
                  <c:v>377.54899999999998</c:v>
                </c:pt>
                <c:pt idx="33">
                  <c:v>378.62200000000001</c:v>
                </c:pt>
                <c:pt idx="34">
                  <c:v>379.71100000000001</c:v>
                </c:pt>
                <c:pt idx="35">
                  <c:v>380.70100000000002</c:v>
                </c:pt>
                <c:pt idx="36">
                  <c:v>381.54</c:v>
                </c:pt>
                <c:pt idx="37">
                  <c:v>382.18099999999998</c:v>
                </c:pt>
                <c:pt idx="38">
                  <c:v>382.22500000000002</c:v>
                </c:pt>
                <c:pt idx="39">
                  <c:v>382.14299999999997</c:v>
                </c:pt>
                <c:pt idx="40">
                  <c:v>383.2</c:v>
                </c:pt>
              </c:numCache>
              <c:extLst/>
            </c:numRef>
          </c:val>
          <c:smooth val="0"/>
          <c:extLst>
            <c:ext xmlns:c16="http://schemas.microsoft.com/office/drawing/2014/chart" uri="{C3380CC4-5D6E-409C-BE32-E72D297353CC}">
              <c16:uniqueId val="{0000002A-9104-4FCF-8FDD-9624D4E37B40}"/>
            </c:ext>
          </c:extLst>
        </c:ser>
        <c:dLbls>
          <c:showLegendKey val="0"/>
          <c:showVal val="0"/>
          <c:showCatName val="0"/>
          <c:showSerName val="0"/>
          <c:showPercent val="0"/>
          <c:showBubbleSize val="0"/>
        </c:dLbls>
        <c:marker val="1"/>
        <c:smooth val="0"/>
        <c:axId val="1571460688"/>
        <c:axId val="1571448624"/>
      </c:lineChart>
      <c:catAx>
        <c:axId val="1571460688"/>
        <c:scaling>
          <c:orientation val="minMax"/>
        </c:scaling>
        <c:delete val="0"/>
        <c:axPos val="b"/>
        <c:numFmt formatCode="mmm\-yy"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571448624"/>
        <c:crosses val="autoZero"/>
        <c:auto val="0"/>
        <c:lblAlgn val="ctr"/>
        <c:lblOffset val="100"/>
        <c:noMultiLvlLbl val="0"/>
      </c:catAx>
      <c:valAx>
        <c:axId val="1571448624"/>
        <c:scaling>
          <c:orientation val="minMax"/>
          <c:min val="330"/>
        </c:scaling>
        <c:delete val="0"/>
        <c:axPos val="l"/>
        <c:majorGridlines>
          <c:spPr>
            <a:ln w="9525" cap="flat" cmpd="sng" algn="ctr">
              <a:solidFill>
                <a:schemeClr val="tx1"/>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571460688"/>
        <c:crosses val="autoZero"/>
        <c:crossBetween val="between"/>
      </c:valAx>
      <c:valAx>
        <c:axId val="1582216480"/>
        <c:scaling>
          <c:orientation val="minMax"/>
          <c:max val="410"/>
          <c:min val="365"/>
        </c:scaling>
        <c:delete val="0"/>
        <c:axPos val="r"/>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582192768"/>
        <c:crosses val="max"/>
        <c:crossBetween val="between"/>
      </c:valAx>
      <c:dateAx>
        <c:axId val="1582192768"/>
        <c:scaling>
          <c:orientation val="minMax"/>
        </c:scaling>
        <c:delete val="1"/>
        <c:axPos val="b"/>
        <c:numFmt formatCode="mmm\-yy" sourceLinked="1"/>
        <c:majorTickMark val="out"/>
        <c:minorTickMark val="none"/>
        <c:tickLblPos val="nextTo"/>
        <c:crossAx val="1582216480"/>
        <c:crosses val="autoZero"/>
        <c:auto val="1"/>
        <c:lblOffset val="100"/>
        <c:baseTimeUnit val="months"/>
        <c:majorUnit val="1"/>
        <c:minorUnit val="1"/>
      </c:date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latin typeface="Palatino Linotype" panose="02040502050505030304" pitchFamily="18" charset="0"/>
              </a:defRPr>
            </a:pPr>
            <a:r>
              <a:rPr lang="en-US" sz="1200">
                <a:latin typeface="Palatino Linotype" panose="02040502050505030304" pitchFamily="18" charset="0"/>
              </a:rPr>
              <a:t>Median Duration of Unemployment (in weeks) (Jan. 2015 -</a:t>
            </a:r>
            <a:r>
              <a:rPr lang="en-US" sz="1200" baseline="0">
                <a:latin typeface="Palatino Linotype" panose="02040502050505030304" pitchFamily="18" charset="0"/>
              </a:rPr>
              <a:t> Jan.</a:t>
            </a:r>
            <a:r>
              <a:rPr lang="en-US" sz="1200">
                <a:latin typeface="Palatino Linotype" panose="02040502050505030304" pitchFamily="18" charset="0"/>
              </a:rPr>
              <a:t> 2024)</a:t>
            </a:r>
          </a:p>
        </c:rich>
      </c:tx>
      <c:overlay val="0"/>
    </c:title>
    <c:autoTitleDeleted val="0"/>
    <c:plotArea>
      <c:layout/>
      <c:barChart>
        <c:barDir val="col"/>
        <c:grouping val="clustered"/>
        <c:varyColors val="0"/>
        <c:ser>
          <c:idx val="0"/>
          <c:order val="0"/>
          <c:tx>
            <c:strRef>
              <c:f>'Median Duration of Unemployment'!$B$1</c:f>
              <c:strCache>
                <c:ptCount val="1"/>
                <c:pt idx="0">
                  <c:v>White</c:v>
                </c:pt>
              </c:strCache>
            </c:strRef>
          </c:tx>
          <c:invertIfNegative val="0"/>
          <c:dLbls>
            <c:dLbl>
              <c:idx val="0"/>
              <c:layout>
                <c:manualLayout>
                  <c:x val="0"/>
                  <c:y val="1.043705367727397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5F5-4B0D-A9F8-FD1750064A14}"/>
                </c:ext>
              </c:extLst>
            </c:dLbl>
            <c:dLbl>
              <c:idx val="1"/>
              <c:layout>
                <c:manualLayout>
                  <c:x val="0"/>
                  <c:y val="1.30463170965924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5F5-4B0D-A9F8-FD1750064A14}"/>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'Median Duration of Unemployment'!$A$2:$A$4</c:f>
              <c:strCache>
                <c:ptCount val="3"/>
                <c:pt idx="0">
                  <c:v>Jan-15</c:v>
                </c:pt>
                <c:pt idx="1">
                  <c:v>Jan-24</c:v>
                </c:pt>
                <c:pt idx="2">
                  <c:v>Difference</c:v>
                </c:pt>
              </c:strCache>
            </c:strRef>
          </c:cat>
          <c:val>
            <c:numRef>
              <c:f>'Median Duration of Unemployment'!$B$2:$B$4</c:f>
              <c:numCache>
                <c:formatCode>0.0</c:formatCode>
                <c:ptCount val="3"/>
                <c:pt idx="0" formatCode="General">
                  <c:v>12.8</c:v>
                </c:pt>
                <c:pt idx="1">
                  <c:v>12.4</c:v>
                </c:pt>
                <c:pt idx="2">
                  <c:v>-0.40000000000000036</c:v>
                </c:pt>
              </c:numCache>
            </c:numRef>
          </c:val>
          <c:extLst>
            <c:ext xmlns:c16="http://schemas.microsoft.com/office/drawing/2014/chart" uri="{C3380CC4-5D6E-409C-BE32-E72D297353CC}">
              <c16:uniqueId val="{00000002-25F5-4B0D-A9F8-FD1750064A14}"/>
            </c:ext>
          </c:extLst>
        </c:ser>
        <c:ser>
          <c:idx val="1"/>
          <c:order val="1"/>
          <c:tx>
            <c:strRef>
              <c:f>'Median Duration of Unemployment'!$C$1</c:f>
              <c:strCache>
                <c:ptCount val="1"/>
                <c:pt idx="0">
                  <c:v>Black</c:v>
                </c:pt>
              </c:strCache>
            </c:strRef>
          </c:tx>
          <c:invertIfNegative val="0"/>
          <c:dLbls>
            <c:dLbl>
              <c:idx val="0"/>
              <c:layout>
                <c:manualLayout>
                  <c:x val="0"/>
                  <c:y val="7.827790257955479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5F5-4B0D-A9F8-FD1750064A14}"/>
                </c:ext>
              </c:extLst>
            </c:dLbl>
            <c:dLbl>
              <c:idx val="2"/>
              <c:layout>
                <c:manualLayout>
                  <c:x val="-3.0406685831657573E-3"/>
                  <c:y val="1.076208160871969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5F5-4B0D-A9F8-FD1750064A14}"/>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'Median Duration of Unemployment'!$A$2:$A$4</c:f>
              <c:strCache>
                <c:ptCount val="3"/>
                <c:pt idx="0">
                  <c:v>Jan-15</c:v>
                </c:pt>
                <c:pt idx="1">
                  <c:v>Jan-24</c:v>
                </c:pt>
                <c:pt idx="2">
                  <c:v>Difference</c:v>
                </c:pt>
              </c:strCache>
            </c:strRef>
          </c:cat>
          <c:val>
            <c:numRef>
              <c:f>'Median Duration of Unemployment'!$C$2:$C$4</c:f>
              <c:numCache>
                <c:formatCode>0.0</c:formatCode>
                <c:ptCount val="3"/>
                <c:pt idx="0" formatCode="General">
                  <c:v>42.5</c:v>
                </c:pt>
                <c:pt idx="1">
                  <c:v>25.8</c:v>
                </c:pt>
                <c:pt idx="2">
                  <c:v>-16.7</c:v>
                </c:pt>
              </c:numCache>
            </c:numRef>
          </c:val>
          <c:extLst>
            <c:ext xmlns:c16="http://schemas.microsoft.com/office/drawing/2014/chart" uri="{C3380CC4-5D6E-409C-BE32-E72D297353CC}">
              <c16:uniqueId val="{00000005-25F5-4B0D-A9F8-FD1750064A14}"/>
            </c:ext>
          </c:extLst>
        </c:ser>
        <c:ser>
          <c:idx val="2"/>
          <c:order val="2"/>
          <c:tx>
            <c:strRef>
              <c:f>'Median Duration of Unemployment'!$D$1</c:f>
              <c:strCache>
                <c:ptCount val="1"/>
                <c:pt idx="0">
                  <c:v>Hispanic</c:v>
                </c:pt>
              </c:strCache>
            </c:strRef>
          </c:tx>
          <c:invertIfNegative val="0"/>
          <c:dLbls>
            <c:dLbl>
              <c:idx val="2"/>
              <c:layout>
                <c:manualLayout>
                  <c:x val="1.7429191507839156E-3"/>
                  <c:y val="-2.870148670487824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5F5-4B0D-A9F8-FD1750064A14}"/>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'Median Duration of Unemployment'!$A$2:$A$4</c:f>
              <c:strCache>
                <c:ptCount val="3"/>
                <c:pt idx="0">
                  <c:v>Jan-15</c:v>
                </c:pt>
                <c:pt idx="1">
                  <c:v>Jan-24</c:v>
                </c:pt>
                <c:pt idx="2">
                  <c:v>Difference</c:v>
                </c:pt>
              </c:strCache>
            </c:strRef>
          </c:cat>
          <c:val>
            <c:numRef>
              <c:f>'Median Duration of Unemployment'!$D$2:$D$4</c:f>
              <c:numCache>
                <c:formatCode>0.0</c:formatCode>
                <c:ptCount val="3"/>
                <c:pt idx="0" formatCode="General">
                  <c:v>19.5</c:v>
                </c:pt>
                <c:pt idx="1">
                  <c:v>31.2</c:v>
                </c:pt>
                <c:pt idx="2">
                  <c:v>11.7</c:v>
                </c:pt>
              </c:numCache>
            </c:numRef>
          </c:val>
          <c:extLst>
            <c:ext xmlns:c16="http://schemas.microsoft.com/office/drawing/2014/chart" uri="{C3380CC4-5D6E-409C-BE32-E72D297353CC}">
              <c16:uniqueId val="{00000007-25F5-4B0D-A9F8-FD1750064A14}"/>
            </c:ext>
          </c:extLst>
        </c:ser>
        <c:ser>
          <c:idx val="3"/>
          <c:order val="3"/>
          <c:tx>
            <c:strRef>
              <c:f>'Median Duration of Unemployment'!$E$1</c:f>
              <c:strCache>
                <c:ptCount val="1"/>
                <c:pt idx="0">
                  <c:v>All Races</c:v>
                </c:pt>
              </c:strCache>
            </c:strRef>
          </c:tx>
          <c:invertIfNegative val="0"/>
          <c:dLbls>
            <c:dLbl>
              <c:idx val="1"/>
              <c:layout>
                <c:manualLayout>
                  <c:x val="0"/>
                  <c:y val="7.827790257955479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5F5-4B0D-A9F8-FD1750064A14}"/>
                </c:ext>
              </c:extLst>
            </c:dLbl>
            <c:dLbl>
              <c:idx val="2"/>
              <c:layout>
                <c:manualLayout>
                  <c:x val="-3.0406685831656458E-3"/>
                  <c:y val="1.304631709659256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5F5-4B0D-A9F8-FD1750064A14}"/>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'Median Duration of Unemployment'!$A$2:$A$4</c:f>
              <c:strCache>
                <c:ptCount val="3"/>
                <c:pt idx="0">
                  <c:v>Jan-15</c:v>
                </c:pt>
                <c:pt idx="1">
                  <c:v>Jan-24</c:v>
                </c:pt>
                <c:pt idx="2">
                  <c:v>Difference</c:v>
                </c:pt>
              </c:strCache>
            </c:strRef>
          </c:cat>
          <c:val>
            <c:numRef>
              <c:f>'Median Duration of Unemployment'!$E$2:$E$4</c:f>
              <c:numCache>
                <c:formatCode>0.0</c:formatCode>
                <c:ptCount val="3"/>
                <c:pt idx="0" formatCode="General">
                  <c:v>28.5</c:v>
                </c:pt>
                <c:pt idx="1">
                  <c:v>18</c:v>
                </c:pt>
                <c:pt idx="2">
                  <c:v>-10.5</c:v>
                </c:pt>
              </c:numCache>
            </c:numRef>
          </c:val>
          <c:extLst>
            <c:ext xmlns:c16="http://schemas.microsoft.com/office/drawing/2014/chart" uri="{C3380CC4-5D6E-409C-BE32-E72D297353CC}">
              <c16:uniqueId val="{0000000A-25F5-4B0D-A9F8-FD1750064A14}"/>
            </c:ext>
          </c:extLst>
        </c:ser>
        <c:dLbls>
          <c:dLblPos val="outEnd"/>
          <c:showLegendKey val="0"/>
          <c:showVal val="1"/>
          <c:showCatName val="0"/>
          <c:showSerName val="0"/>
          <c:showPercent val="0"/>
          <c:showBubbleSize val="0"/>
        </c:dLbls>
        <c:gapWidth val="150"/>
        <c:axId val="42249600"/>
        <c:axId val="42292352"/>
      </c:barChart>
      <c:catAx>
        <c:axId val="42249600"/>
        <c:scaling>
          <c:orientation val="minMax"/>
        </c:scaling>
        <c:delete val="0"/>
        <c:axPos val="b"/>
        <c:numFmt formatCode="General" sourceLinked="0"/>
        <c:majorTickMark val="out"/>
        <c:minorTickMark val="none"/>
        <c:tickLblPos val="nextTo"/>
        <c:txPr>
          <a:bodyPr/>
          <a:lstStyle/>
          <a:p>
            <a:pPr>
              <a:defRPr b="1"/>
            </a:pPr>
            <a:endParaRPr lang="en-US"/>
          </a:p>
        </c:txPr>
        <c:crossAx val="42292352"/>
        <c:crosses val="autoZero"/>
        <c:auto val="1"/>
        <c:lblAlgn val="ctr"/>
        <c:lblOffset val="100"/>
        <c:noMultiLvlLbl val="0"/>
      </c:catAx>
      <c:valAx>
        <c:axId val="42292352"/>
        <c:scaling>
          <c:orientation val="minMax"/>
          <c:max val="52"/>
          <c:min val="-24"/>
        </c:scaling>
        <c:delete val="0"/>
        <c:axPos val="l"/>
        <c:majorGridlines/>
        <c:numFmt formatCode="General" sourceLinked="1"/>
        <c:majorTickMark val="out"/>
        <c:minorTickMark val="none"/>
        <c:tickLblPos val="nextTo"/>
        <c:crossAx val="42249600"/>
        <c:crosses val="autoZero"/>
        <c:crossBetween val="between"/>
      </c:valAx>
    </c:plotArea>
    <c:legend>
      <c:legendPos val="b"/>
      <c:overlay val="0"/>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8DA9C8-5626-43C1-BF19-84437CED25F8}" type="datetimeFigureOut">
              <a:rPr lang="en-US" smtClean="0"/>
              <a:t>3/11/2024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348FFE-0532-4506-8951-1B4E065315C4}" type="slidenum">
              <a:rPr lang="en-US" smtClean="0"/>
              <a:t>‹#›</a:t>
            </a:fld>
            <a:endParaRPr lang="en-US"/>
          </a:p>
        </p:txBody>
      </p:sp>
    </p:spTree>
    <p:extLst>
      <p:ext uri="{BB962C8B-B14F-4D97-AF65-F5344CB8AC3E}">
        <p14:creationId xmlns:p14="http://schemas.microsoft.com/office/powerpoint/2010/main" val="3167096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26E20-31FA-4A98-BEC0-2BFF84A6D4A3}" type="datetimeFigureOut">
              <a:rPr lang="en-US" smtClean="0"/>
              <a:t>3/11/2024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BEEFAB-8987-41D2-8301-CE8EDF2610C1}" type="slidenum">
              <a:rPr lang="en-US" smtClean="0"/>
              <a:t>‹#›</a:t>
            </a:fld>
            <a:endParaRPr lang="en-US"/>
          </a:p>
        </p:txBody>
      </p:sp>
    </p:spTree>
    <p:extLst>
      <p:ext uri="{BB962C8B-B14F-4D97-AF65-F5344CB8AC3E}">
        <p14:creationId xmlns:p14="http://schemas.microsoft.com/office/powerpoint/2010/main" val="13227107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EEFAB-8987-41D2-8301-CE8EDF2610C1}" type="slidenum">
              <a:rPr lang="en-US" smtClean="0"/>
              <a:t>1</a:t>
            </a:fld>
            <a:endParaRPr lang="en-US"/>
          </a:p>
        </p:txBody>
      </p:sp>
    </p:spTree>
    <p:extLst>
      <p:ext uri="{BB962C8B-B14F-4D97-AF65-F5344CB8AC3E}">
        <p14:creationId xmlns:p14="http://schemas.microsoft.com/office/powerpoint/2010/main" val="3586324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BEEFAB-8987-41D2-8301-CE8EDF2610C1}" type="slidenum">
              <a:rPr lang="en-US" smtClean="0"/>
              <a:t>3</a:t>
            </a:fld>
            <a:endParaRPr lang="en-US"/>
          </a:p>
        </p:txBody>
      </p:sp>
    </p:spTree>
    <p:extLst>
      <p:ext uri="{BB962C8B-B14F-4D97-AF65-F5344CB8AC3E}">
        <p14:creationId xmlns:p14="http://schemas.microsoft.com/office/powerpoint/2010/main" val="3864741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BEEFAB-8987-41D2-8301-CE8EDF2610C1}" type="slidenum">
              <a:rPr lang="en-US" smtClean="0"/>
              <a:t>11</a:t>
            </a:fld>
            <a:endParaRPr lang="en-US"/>
          </a:p>
        </p:txBody>
      </p:sp>
    </p:spTree>
    <p:extLst>
      <p:ext uri="{BB962C8B-B14F-4D97-AF65-F5344CB8AC3E}">
        <p14:creationId xmlns:p14="http://schemas.microsoft.com/office/powerpoint/2010/main" val="598951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EEFAB-8987-41D2-8301-CE8EDF2610C1}" type="slidenum">
              <a:rPr lang="en-US" smtClean="0"/>
              <a:t>13</a:t>
            </a:fld>
            <a:endParaRPr lang="en-US"/>
          </a:p>
        </p:txBody>
      </p:sp>
    </p:spTree>
    <p:extLst>
      <p:ext uri="{BB962C8B-B14F-4D97-AF65-F5344CB8AC3E}">
        <p14:creationId xmlns:p14="http://schemas.microsoft.com/office/powerpoint/2010/main" val="1501387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a:prstGeom prst="rect">
            <a:avLst/>
          </a:prstGeo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1575EBA-47F4-436D-9AFC-117B35CC1969}" type="datetime1">
              <a:rPr lang="en-US" smtClean="0"/>
              <a:t>3/11/2024</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33751A-E2A8-41CD-851D-CBD5D6949F48}" type="datetime1">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5B47D2-2C51-4E77-B168-84AD89BC9885}" type="datetime1">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2710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p:cNvSpPr>
            <a:spLocks noGrp="1"/>
          </p:cNvSpPr>
          <p:nvPr>
            <p:ph type="dt" sz="half" idx="10"/>
          </p:nvPr>
        </p:nvSpPr>
        <p:spPr/>
        <p:txBody>
          <a:bodyPr/>
          <a:lstStyle>
            <a:lvl1pPr>
              <a:defRPr/>
            </a:lvl1pPr>
          </a:lstStyle>
          <a:p>
            <a:fld id="{D874D077-F933-40E2-AF43-3B786166B481}" type="datetime1">
              <a:rPr lang="en-US" smtClean="0"/>
              <a:t>3/11/2024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200234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561C85-6B40-4144-B300-2AF280796D58}" type="datetime1">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a:prstGeom prst="rect">
            <a:avLst/>
          </a:prstGeo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E9D74D-6820-4B63-B74A-1355270C2338}" type="datetime1">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a:prstGeom prst="rect">
            <a:avLst/>
          </a:prstGeom>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F7C78A-0FC4-4C89-AE09-A7E351B12985}" type="datetime1">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2E6262E8-C2EC-4F19-B77D-7140C1D16377}" type="datetime1">
              <a:rPr lang="en-US" smtClean="0"/>
              <a:t>3/11/2024</a:t>
            </a:fld>
            <a:endParaRPr lang="en-US"/>
          </a:p>
        </p:txBody>
      </p:sp>
      <p:sp>
        <p:nvSpPr>
          <p:cNvPr id="8" name="Footer Placeholder 7"/>
          <p:cNvSpPr>
            <a:spLocks noGrp="1"/>
          </p:cNvSpPr>
          <p:nvPr>
            <p:ph type="ftr" sz="quarter" idx="11"/>
          </p:nvPr>
        </p:nvSpPr>
        <p:spPr/>
        <p:txBody>
          <a:bodyPr/>
          <a:lstStyle/>
          <a:p>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8F3FEC-4041-487A-9A9F-D9786951A2C4}" type="datetime1">
              <a:rPr lang="en-US" smtClean="0"/>
              <a:t>3/11/2024</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C8E525-DCFF-4740-A24E-628103132866}" type="datetime1">
              <a:rPr lang="en-US" smtClean="0"/>
              <a:t>3/11/2024</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a:prstGeom prst="rect">
            <a:avLst/>
          </a:prstGeo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05B5-CBF4-4FA5-963C-6384C6150AF7}" type="datetime1">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a:prstGeom prst="rect">
            <a:avLst/>
          </a:prstGeo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0AC1AF-DDFF-4578-88F6-F22E7BC0CD12}" type="datetime1">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D59C129-45FE-4644-9841-1C7B69812AB9}" type="datetime1">
              <a:rPr lang="en-US" smtClean="0"/>
              <a:t>3/11/2024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10" name="Subtitle 2"/>
          <p:cNvSpPr>
            <a:spLocks/>
          </p:cNvSpPr>
          <p:nvPr/>
        </p:nvSpPr>
        <p:spPr bwMode="auto">
          <a:xfrm>
            <a:off x="1828800" y="304800"/>
            <a:ext cx="6858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ctr" defTabSz="914400" eaLnBrk="0" fontAlgn="auto" latinLnBrk="0" hangingPunct="0">
              <a:lnSpc>
                <a:spcPct val="100000"/>
              </a:lnSpc>
              <a:spcBef>
                <a:spcPct val="20000"/>
              </a:spcBef>
              <a:spcAft>
                <a:spcPts val="0"/>
              </a:spcAft>
              <a:buClrTx/>
              <a:buSzTx/>
              <a:buFont typeface="Arial" charset="0"/>
              <a:buNone/>
              <a:tabLst/>
              <a:defRPr/>
            </a:pPr>
            <a:r>
              <a:rPr kumimoji="0" lang="en-US" altLang="en-US" sz="3200" b="1" i="0" u="none" strike="noStrike" kern="0" cap="none" spc="0" normalizeH="0" baseline="0" noProof="0">
                <a:ln>
                  <a:noFill/>
                </a:ln>
                <a:solidFill>
                  <a:srgbClr val="1F497D"/>
                </a:solidFill>
                <a:effectLst/>
                <a:uLnTx/>
                <a:uFillTx/>
                <a:latin typeface="Calibri" pitchFamily="34" charset="0"/>
                <a:ea typeface="ＭＳ Ｐゴシック" pitchFamily="34" charset="-128"/>
              </a:rPr>
              <a:t>Department of Employment Services</a:t>
            </a:r>
          </a:p>
        </p:txBody>
      </p:sp>
      <p:sp>
        <p:nvSpPr>
          <p:cNvPr id="11" name="Text Box 12"/>
          <p:cNvSpPr txBox="1">
            <a:spLocks noChangeArrowheads="1"/>
          </p:cNvSpPr>
          <p:nvPr/>
        </p:nvSpPr>
        <p:spPr bwMode="auto">
          <a:xfrm>
            <a:off x="1905000" y="739775"/>
            <a:ext cx="6934200" cy="350838"/>
          </a:xfrm>
          <a:prstGeom prst="rect">
            <a:avLst/>
          </a:prstGeom>
          <a:noFill/>
          <a:ln w="9525">
            <a:noFill/>
            <a:miter lim="800000"/>
            <a:headEnd/>
            <a:tailEnd/>
          </a:ln>
          <a:effec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defTabSz="914400" eaLnBrk="0" fontAlgn="auto" latinLnBrk="0" hangingPunct="0">
              <a:lnSpc>
                <a:spcPct val="100000"/>
              </a:lnSpc>
              <a:spcBef>
                <a:spcPct val="20000"/>
              </a:spcBef>
              <a:spcAft>
                <a:spcPts val="0"/>
              </a:spcAft>
              <a:buClrTx/>
              <a:buSzTx/>
              <a:buFont typeface="Arial" pitchFamily="34" charset="0"/>
              <a:buNone/>
              <a:tabLst/>
              <a:defRPr/>
            </a:pPr>
            <a:r>
              <a:rPr kumimoji="0" lang="en-US" altLang="en-US" sz="1700" b="1" i="1" u="none" strike="noStrike" kern="0" cap="none" spc="0" normalizeH="0" baseline="0" noProof="0">
                <a:ln>
                  <a:noFill/>
                </a:ln>
                <a:solidFill>
                  <a:srgbClr val="CC3300"/>
                </a:solidFill>
                <a:effectLst/>
                <a:uLnTx/>
                <a:uFillTx/>
                <a:latin typeface="Arial" pitchFamily="34" charset="0"/>
                <a:ea typeface="ＭＳ Ｐゴシック" pitchFamily="34" charset="-128"/>
              </a:rPr>
              <a:t>Washington, DC</a:t>
            </a:r>
            <a:r>
              <a:rPr kumimoji="0" lang="ja-JP" altLang="en-US" sz="1700" b="1" i="1" u="none" strike="noStrike" kern="0" cap="none" spc="0" normalizeH="0" baseline="0" noProof="0">
                <a:ln>
                  <a:noFill/>
                </a:ln>
                <a:solidFill>
                  <a:srgbClr val="CC3300"/>
                </a:solidFill>
                <a:effectLst/>
                <a:uLnTx/>
                <a:uFillTx/>
                <a:latin typeface="Arial" pitchFamily="34" charset="0"/>
                <a:ea typeface="ＭＳ Ｐゴシック" pitchFamily="34" charset="-128"/>
              </a:rPr>
              <a:t>’</a:t>
            </a:r>
            <a:r>
              <a:rPr kumimoji="0" lang="en-US" altLang="ja-JP" sz="1700" b="1" i="1" u="none" strike="noStrike" kern="0" cap="none" spc="0" normalizeH="0" baseline="0" noProof="0">
                <a:ln>
                  <a:noFill/>
                </a:ln>
                <a:solidFill>
                  <a:srgbClr val="CC3300"/>
                </a:solidFill>
                <a:effectLst/>
                <a:uLnTx/>
                <a:uFillTx/>
                <a:latin typeface="Arial" pitchFamily="34" charset="0"/>
                <a:ea typeface="ＭＳ Ｐゴシック" pitchFamily="34" charset="-128"/>
              </a:rPr>
              <a:t>s lead workforce development and labor agency</a:t>
            </a:r>
            <a:endParaRPr kumimoji="0" lang="en-US" altLang="en-US" sz="1700" b="1" i="0" u="none" strike="noStrike" kern="0" cap="none" spc="0" normalizeH="0" baseline="0" noProof="0">
              <a:ln>
                <a:noFill/>
              </a:ln>
              <a:solidFill>
                <a:srgbClr val="CC3300"/>
              </a:solidFill>
              <a:effectLst/>
              <a:uLnTx/>
              <a:uFillTx/>
              <a:latin typeface="Arial" pitchFamily="34" charset="0"/>
              <a:ea typeface="ＭＳ Ｐゴシック" pitchFamily="34" charset="-128"/>
            </a:endParaRPr>
          </a:p>
        </p:txBody>
      </p:sp>
      <p:cxnSp>
        <p:nvCxnSpPr>
          <p:cNvPr id="12" name="Straight Connector 5"/>
          <p:cNvCxnSpPr>
            <a:cxnSpLocks noChangeShapeType="1"/>
          </p:cNvCxnSpPr>
          <p:nvPr/>
        </p:nvCxnSpPr>
        <p:spPr bwMode="auto">
          <a:xfrm>
            <a:off x="2057400" y="1143000"/>
            <a:ext cx="6629400" cy="1588"/>
          </a:xfrm>
          <a:prstGeom prst="line">
            <a:avLst/>
          </a:prstGeom>
          <a:noFill/>
          <a:ln w="25400">
            <a:solidFill>
              <a:srgbClr val="1F497D"/>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13" name="Picture 1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84276" y="180561"/>
            <a:ext cx="1444524" cy="96243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chart" Target="../charts/chart10.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lmi.does@dc.gov" TargetMode="External"/><Relationship Id="rId2" Type="http://schemas.openxmlformats.org/officeDocument/2006/relationships/hyperlink" Target="https://app.smartsheet.com/b/form/6558fe3e5bee43ceb0238229b0c61224" TargetMode="Externa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does.dc.gov/page/labor-statistics" TargetMode="External"/><Relationship Id="rId4" Type="http://schemas.openxmlformats.org/officeDocument/2006/relationships/hyperlink" Target="http://www.does.dc.gov/"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399"/>
            <a:ext cx="7772400" cy="1676401"/>
          </a:xfrm>
        </p:spPr>
        <p:txBody>
          <a:bodyPr/>
          <a:lstStyle/>
          <a:p>
            <a:r>
              <a:rPr lang="en-US" sz="4000" dirty="0"/>
              <a:t>D.C. Labor Market Indicators: January 2015 - January 2024</a:t>
            </a:r>
          </a:p>
        </p:txBody>
      </p:sp>
      <p:sp>
        <p:nvSpPr>
          <p:cNvPr id="3" name="Subtitle 2"/>
          <p:cNvSpPr>
            <a:spLocks noGrp="1"/>
          </p:cNvSpPr>
          <p:nvPr>
            <p:ph type="subTitle" idx="1"/>
          </p:nvPr>
        </p:nvSpPr>
        <p:spPr>
          <a:xfrm>
            <a:off x="838200" y="3044116"/>
            <a:ext cx="7467600" cy="2823284"/>
          </a:xfrm>
        </p:spPr>
        <p:txBody>
          <a:bodyPr>
            <a:normAutofit lnSpcReduction="10000"/>
          </a:bodyPr>
          <a:lstStyle/>
          <a:p>
            <a:r>
              <a:rPr lang="en-US" dirty="0"/>
              <a:t>Dr. Unique Morris-Hughes, Director</a:t>
            </a:r>
          </a:p>
          <a:p>
            <a:endParaRPr lang="en-US" dirty="0"/>
          </a:p>
          <a:p>
            <a:r>
              <a:rPr lang="en-US" dirty="0"/>
              <a:t>Victor Robertson, Chief Strategist for Education and Workforce Innovation</a:t>
            </a:r>
          </a:p>
          <a:p>
            <a:endParaRPr lang="en-US" dirty="0"/>
          </a:p>
          <a:p>
            <a:r>
              <a:rPr lang="en-US" dirty="0"/>
              <a:t>Dr. Rebati Mendali, Chief Economist/Associate Director</a:t>
            </a:r>
          </a:p>
        </p:txBody>
      </p:sp>
      <p:sp>
        <p:nvSpPr>
          <p:cNvPr id="4" name="Rectangle 4"/>
          <p:cNvSpPr>
            <a:spLocks noChangeArrowheads="1"/>
          </p:cNvSpPr>
          <p:nvPr/>
        </p:nvSpPr>
        <p:spPr bwMode="auto">
          <a:xfrm>
            <a:off x="2286000" y="5850265"/>
            <a:ext cx="51815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1400" b="1" dirty="0">
                <a:latin typeface="+mj-lt"/>
              </a:rPr>
              <a:t>Prepared by the Office of Labor Market Research and Performance</a:t>
            </a:r>
          </a:p>
        </p:txBody>
      </p:sp>
      <p:sp>
        <p:nvSpPr>
          <p:cNvPr id="5" name="Footer Placeholder 4"/>
          <p:cNvSpPr>
            <a:spLocks noGrp="1"/>
          </p:cNvSpPr>
          <p:nvPr>
            <p:ph type="ftr" sz="quarter" idx="12"/>
          </p:nvPr>
        </p:nvSpPr>
        <p:spPr/>
        <p:txBody>
          <a:bodyPr/>
          <a:lstStyle/>
          <a:p>
            <a:r>
              <a:rPr lang="en-US" dirty="0"/>
              <a:t>1</a:t>
            </a:r>
          </a:p>
        </p:txBody>
      </p:sp>
    </p:spTree>
    <p:extLst>
      <p:ext uri="{BB962C8B-B14F-4D97-AF65-F5344CB8AC3E}">
        <p14:creationId xmlns:p14="http://schemas.microsoft.com/office/powerpoint/2010/main" val="2366594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fld id="{BB1769F1-6B9C-4A01-A7FF-D533F08096E1}" type="slidenum">
              <a:rPr lang="en-US" smtClean="0"/>
              <a:t>10</a:t>
            </a:fld>
            <a:endParaRPr lang="en-US" dirty="0"/>
          </a:p>
        </p:txBody>
      </p:sp>
      <p:graphicFrame>
        <p:nvGraphicFramePr>
          <p:cNvPr id="4" name="Chart 3">
            <a:extLst>
              <a:ext uri="{FF2B5EF4-FFF2-40B4-BE49-F238E27FC236}">
                <a16:creationId xmlns:a16="http://schemas.microsoft.com/office/drawing/2014/main" id="{9F6641D9-D25A-0CB1-623D-4EC1C7F52CA4}"/>
              </a:ext>
            </a:extLst>
          </p:cNvPr>
          <p:cNvGraphicFramePr>
            <a:graphicFrameLocks/>
          </p:cNvGraphicFramePr>
          <p:nvPr>
            <p:extLst>
              <p:ext uri="{D42A27DB-BD31-4B8C-83A1-F6EECF244321}">
                <p14:modId xmlns:p14="http://schemas.microsoft.com/office/powerpoint/2010/main" val="2389152497"/>
              </p:ext>
            </p:extLst>
          </p:nvPr>
        </p:nvGraphicFramePr>
        <p:xfrm>
          <a:off x="-1" y="1143000"/>
          <a:ext cx="9144001"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7310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11</a:t>
            </a:r>
          </a:p>
        </p:txBody>
      </p:sp>
      <p:graphicFrame>
        <p:nvGraphicFramePr>
          <p:cNvPr id="4" name="Chart 3">
            <a:extLst>
              <a:ext uri="{FF2B5EF4-FFF2-40B4-BE49-F238E27FC236}">
                <a16:creationId xmlns:a16="http://schemas.microsoft.com/office/drawing/2014/main" id="{2BF1C20A-D628-4C80-BF6F-6919B3F2577A}"/>
              </a:ext>
            </a:extLst>
          </p:cNvPr>
          <p:cNvGraphicFramePr>
            <a:graphicFrameLocks/>
          </p:cNvGraphicFramePr>
          <p:nvPr>
            <p:extLst>
              <p:ext uri="{D42A27DB-BD31-4B8C-83A1-F6EECF244321}">
                <p14:modId xmlns:p14="http://schemas.microsoft.com/office/powerpoint/2010/main" val="2343497557"/>
              </p:ext>
            </p:extLst>
          </p:nvPr>
        </p:nvGraphicFramePr>
        <p:xfrm>
          <a:off x="0" y="1143000"/>
          <a:ext cx="91440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76073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12</a:t>
            </a:r>
          </a:p>
        </p:txBody>
      </p:sp>
      <p:graphicFrame>
        <p:nvGraphicFramePr>
          <p:cNvPr id="3" name="Chart 2">
            <a:extLst>
              <a:ext uri="{FF2B5EF4-FFF2-40B4-BE49-F238E27FC236}">
                <a16:creationId xmlns:a16="http://schemas.microsoft.com/office/drawing/2014/main" id="{00000000-0008-0000-0B00-000002000000}"/>
              </a:ext>
            </a:extLst>
          </p:cNvPr>
          <p:cNvGraphicFramePr>
            <a:graphicFrameLocks/>
          </p:cNvGraphicFramePr>
          <p:nvPr>
            <p:extLst>
              <p:ext uri="{D42A27DB-BD31-4B8C-83A1-F6EECF244321}">
                <p14:modId xmlns:p14="http://schemas.microsoft.com/office/powerpoint/2010/main" val="2640948887"/>
              </p:ext>
            </p:extLst>
          </p:nvPr>
        </p:nvGraphicFramePr>
        <p:xfrm>
          <a:off x="0" y="1066800"/>
          <a:ext cx="9144000"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41765414"/>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13</a:t>
            </a:r>
          </a:p>
        </p:txBody>
      </p:sp>
      <p:graphicFrame>
        <p:nvGraphicFramePr>
          <p:cNvPr id="4" name="Chart 3">
            <a:extLst>
              <a:ext uri="{FF2B5EF4-FFF2-40B4-BE49-F238E27FC236}">
                <a16:creationId xmlns:a16="http://schemas.microsoft.com/office/drawing/2014/main" id="{00000000-0008-0000-1300-000002000000}"/>
              </a:ext>
            </a:extLst>
          </p:cNvPr>
          <p:cNvGraphicFramePr>
            <a:graphicFrameLocks/>
          </p:cNvGraphicFramePr>
          <p:nvPr>
            <p:extLst>
              <p:ext uri="{D42A27DB-BD31-4B8C-83A1-F6EECF244321}">
                <p14:modId xmlns:p14="http://schemas.microsoft.com/office/powerpoint/2010/main" val="3300991983"/>
              </p:ext>
            </p:extLst>
          </p:nvPr>
        </p:nvGraphicFramePr>
        <p:xfrm>
          <a:off x="0" y="1143000"/>
          <a:ext cx="9144000" cy="533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76185868"/>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CC68479-7622-D6FC-1251-C8A292300BD0}"/>
              </a:ext>
            </a:extLst>
          </p:cNvPr>
          <p:cNvSpPr>
            <a:spLocks noGrp="1"/>
          </p:cNvSpPr>
          <p:nvPr>
            <p:ph type="ftr" sz="quarter" idx="11"/>
          </p:nvPr>
        </p:nvSpPr>
        <p:spPr/>
        <p:txBody>
          <a:bodyPr/>
          <a:lstStyle/>
          <a:p>
            <a:r>
              <a:rPr lang="en-US" dirty="0"/>
              <a:t>14</a:t>
            </a:r>
          </a:p>
        </p:txBody>
      </p:sp>
      <p:graphicFrame>
        <p:nvGraphicFramePr>
          <p:cNvPr id="3" name="Chart 2">
            <a:extLst>
              <a:ext uri="{FF2B5EF4-FFF2-40B4-BE49-F238E27FC236}">
                <a16:creationId xmlns:a16="http://schemas.microsoft.com/office/drawing/2014/main" id="{00000000-0008-0000-0A00-000002000000}"/>
              </a:ext>
            </a:extLst>
          </p:cNvPr>
          <p:cNvGraphicFramePr>
            <a:graphicFrameLocks/>
          </p:cNvGraphicFramePr>
          <p:nvPr>
            <p:extLst>
              <p:ext uri="{D42A27DB-BD31-4B8C-83A1-F6EECF244321}">
                <p14:modId xmlns:p14="http://schemas.microsoft.com/office/powerpoint/2010/main" val="244689784"/>
              </p:ext>
            </p:extLst>
          </p:nvPr>
        </p:nvGraphicFramePr>
        <p:xfrm>
          <a:off x="-1" y="1066800"/>
          <a:ext cx="9144001"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9978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15</a:t>
            </a:r>
          </a:p>
        </p:txBody>
      </p:sp>
      <p:graphicFrame>
        <p:nvGraphicFramePr>
          <p:cNvPr id="4" name="Chart 3">
            <a:extLst>
              <a:ext uri="{FF2B5EF4-FFF2-40B4-BE49-F238E27FC236}">
                <a16:creationId xmlns:a16="http://schemas.microsoft.com/office/drawing/2014/main" id="{00000000-0008-0000-1400-000002000000}"/>
              </a:ext>
            </a:extLst>
          </p:cNvPr>
          <p:cNvGraphicFramePr>
            <a:graphicFrameLocks/>
          </p:cNvGraphicFramePr>
          <p:nvPr>
            <p:extLst>
              <p:ext uri="{D42A27DB-BD31-4B8C-83A1-F6EECF244321}">
                <p14:modId xmlns:p14="http://schemas.microsoft.com/office/powerpoint/2010/main" val="2801817542"/>
              </p:ext>
            </p:extLst>
          </p:nvPr>
        </p:nvGraphicFramePr>
        <p:xfrm>
          <a:off x="0" y="1143000"/>
          <a:ext cx="9144000" cy="5333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3685443"/>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16</a:t>
            </a:r>
          </a:p>
        </p:txBody>
      </p:sp>
      <p:graphicFrame>
        <p:nvGraphicFramePr>
          <p:cNvPr id="4" name="Chart 3">
            <a:extLst>
              <a:ext uri="{FF2B5EF4-FFF2-40B4-BE49-F238E27FC236}">
                <a16:creationId xmlns:a16="http://schemas.microsoft.com/office/drawing/2014/main" id="{00000000-0008-0000-1500-000002000000}"/>
              </a:ext>
            </a:extLst>
          </p:cNvPr>
          <p:cNvGraphicFramePr>
            <a:graphicFrameLocks/>
          </p:cNvGraphicFramePr>
          <p:nvPr>
            <p:extLst>
              <p:ext uri="{D42A27DB-BD31-4B8C-83A1-F6EECF244321}">
                <p14:modId xmlns:p14="http://schemas.microsoft.com/office/powerpoint/2010/main" val="3634247998"/>
              </p:ext>
            </p:extLst>
          </p:nvPr>
        </p:nvGraphicFramePr>
        <p:xfrm>
          <a:off x="0" y="1143000"/>
          <a:ext cx="9143999" cy="53340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6599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1FBF2F6-AEED-4BE3-B314-20E86C5A0226}"/>
              </a:ext>
            </a:extLst>
          </p:cNvPr>
          <p:cNvSpPr>
            <a:spLocks noGrp="1"/>
          </p:cNvSpPr>
          <p:nvPr>
            <p:ph type="ftr" sz="quarter" idx="11"/>
          </p:nvPr>
        </p:nvSpPr>
        <p:spPr/>
        <p:txBody>
          <a:bodyPr/>
          <a:lstStyle/>
          <a:p>
            <a:r>
              <a:rPr lang="en-US" dirty="0"/>
              <a:t>17</a:t>
            </a:r>
          </a:p>
        </p:txBody>
      </p:sp>
      <p:sp>
        <p:nvSpPr>
          <p:cNvPr id="3" name="Rectangle 2">
            <a:extLst>
              <a:ext uri="{FF2B5EF4-FFF2-40B4-BE49-F238E27FC236}">
                <a16:creationId xmlns:a16="http://schemas.microsoft.com/office/drawing/2014/main" id="{13A48B03-D337-4C98-BFAF-CB3D27BB8CEF}"/>
              </a:ext>
            </a:extLst>
          </p:cNvPr>
          <p:cNvSpPr/>
          <p:nvPr/>
        </p:nvSpPr>
        <p:spPr>
          <a:xfrm>
            <a:off x="76200" y="1401548"/>
            <a:ext cx="8991600" cy="4618252"/>
          </a:xfrm>
          <a:prstGeom prst="rect">
            <a:avLst/>
          </a:prstGeom>
        </p:spPr>
        <p:txBody>
          <a:bodyPr wrap="square">
            <a:spAutoFit/>
          </a:bodyPr>
          <a:lstStyle/>
          <a:p>
            <a:pPr>
              <a:lnSpc>
                <a:spcPct val="150000"/>
              </a:lnSpc>
              <a:spcAft>
                <a:spcPts val="1000"/>
              </a:spcAft>
            </a:pPr>
            <a:r>
              <a:rPr lang="en-US" dirty="0">
                <a:latin typeface="Georgia" panose="02040502050405020303" pitchFamily="18" charset="0"/>
                <a:ea typeface="Calibri" panose="020F0502020204030204" pitchFamily="34" charset="0"/>
                <a:cs typeface="Times New Roman" panose="02020603050405020304" pitchFamily="18" charset="0"/>
              </a:rPr>
              <a:t>This workforce product was funded by a grant awarded by the U.S. Department of Labor’s Employment and Training Administration. The product was created by the recipient and does not necessarily reflect the official position of the U.S. Department of Labor. The U.S.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 This product is copyrighted by the institution that created it. Internal use by an organization and/or personal use by an individual for non-commercial purposes is permissible. All other uses require the prior authorization of the copyright owner.</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4601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970002"/>
            <a:ext cx="8077200" cy="3733800"/>
          </a:xfrm>
        </p:spPr>
        <p:txBody>
          <a:bodyPr>
            <a:normAutofit fontScale="85000" lnSpcReduction="20000"/>
          </a:bodyPr>
          <a:lstStyle/>
          <a:p>
            <a:pPr>
              <a:spcAft>
                <a:spcPts val="1200"/>
              </a:spcAft>
            </a:pPr>
            <a:r>
              <a:rPr lang="en-US" sz="2800" b="1" dirty="0">
                <a:solidFill>
                  <a:schemeClr val="bg2">
                    <a:lumMod val="25000"/>
                  </a:schemeClr>
                </a:solidFill>
                <a:latin typeface="Century Gothic" pitchFamily="34" charset="0"/>
              </a:rPr>
              <a:t>Pablo Venturino, Program Analysis Officer</a:t>
            </a:r>
          </a:p>
          <a:p>
            <a:pPr>
              <a:spcAft>
                <a:spcPts val="1200"/>
              </a:spcAft>
            </a:pPr>
            <a:r>
              <a:rPr lang="en-US" sz="2800" b="1" dirty="0">
                <a:solidFill>
                  <a:schemeClr val="bg2">
                    <a:lumMod val="25000"/>
                  </a:schemeClr>
                </a:solidFill>
                <a:latin typeface="Century Gothic" pitchFamily="34" charset="0"/>
              </a:rPr>
              <a:t>Opeyemi Fasakin, Labor Economist</a:t>
            </a:r>
          </a:p>
          <a:p>
            <a:pPr>
              <a:spcAft>
                <a:spcPts val="1200"/>
              </a:spcAft>
            </a:pPr>
            <a:r>
              <a:rPr lang="en-US" sz="2800" b="1" dirty="0">
                <a:solidFill>
                  <a:schemeClr val="bg2">
                    <a:lumMod val="25000"/>
                  </a:schemeClr>
                </a:solidFill>
                <a:latin typeface="Century Gothic" pitchFamily="34" charset="0"/>
              </a:rPr>
              <a:t>Thomas Tsegaye, Labor Economist</a:t>
            </a:r>
          </a:p>
          <a:p>
            <a:pPr marL="0" marR="0">
              <a:spcBef>
                <a:spcPts val="0"/>
              </a:spcBef>
              <a:spcAft>
                <a:spcPts val="0"/>
              </a:spcAft>
            </a:pPr>
            <a:r>
              <a:rPr lang="en-US" sz="2800" b="1" dirty="0">
                <a:solidFill>
                  <a:schemeClr val="bg2">
                    <a:lumMod val="25000"/>
                  </a:schemeClr>
                </a:solidFill>
                <a:latin typeface="Century Gothic" pitchFamily="34" charset="0"/>
              </a:rPr>
              <a:t>Data Request: </a:t>
            </a:r>
            <a:r>
              <a:rPr lang="en-US" sz="1600" u="sng" dirty="0">
                <a:solidFill>
                  <a:srgbClr val="0563C1"/>
                </a:solidFill>
                <a:effectLst/>
                <a:latin typeface="Times New Roman" panose="02020603050405020304" pitchFamily="18" charset="0"/>
                <a:ea typeface="Calibri" panose="020F0502020204030204" pitchFamily="34" charset="0"/>
                <a:hlinkClick r:id="rId2"/>
              </a:rPr>
              <a:t>app.smartsheet.com/b/form/6558fe3e5bee43ceb0238229b0c61224</a:t>
            </a:r>
            <a:endParaRPr lang="en-US" sz="1600" u="sng" dirty="0">
              <a:solidFill>
                <a:srgbClr val="0563C1"/>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2800" b="1" dirty="0">
                <a:solidFill>
                  <a:schemeClr val="bg2">
                    <a:lumMod val="25000"/>
                  </a:schemeClr>
                </a:solidFill>
                <a:latin typeface="Century Gothic" pitchFamily="34" charset="0"/>
              </a:rPr>
              <a:t>Email</a:t>
            </a:r>
            <a:r>
              <a:rPr lang="en-US" sz="2800" dirty="0">
                <a:solidFill>
                  <a:schemeClr val="bg2">
                    <a:lumMod val="25000"/>
                  </a:schemeClr>
                </a:solidFill>
                <a:latin typeface="Century Gothic" pitchFamily="34" charset="0"/>
              </a:rPr>
              <a:t>:</a:t>
            </a:r>
            <a:r>
              <a:rPr lang="en-US" sz="2800" dirty="0"/>
              <a:t>       </a:t>
            </a:r>
            <a:r>
              <a:rPr lang="en-US" sz="2800" dirty="0">
                <a:hlinkClick r:id="rId3"/>
              </a:rPr>
              <a:t>lmi.does@dc.gov</a:t>
            </a:r>
            <a:endParaRPr lang="en-US" sz="2800" dirty="0"/>
          </a:p>
          <a:p>
            <a:pPr>
              <a:spcAft>
                <a:spcPts val="1200"/>
              </a:spcAft>
            </a:pPr>
            <a:r>
              <a:rPr lang="en-US" sz="2800" b="1" dirty="0">
                <a:solidFill>
                  <a:schemeClr val="bg2">
                    <a:lumMod val="25000"/>
                  </a:schemeClr>
                </a:solidFill>
                <a:latin typeface="Century Gothic" pitchFamily="34" charset="0"/>
              </a:rPr>
              <a:t>Phone</a:t>
            </a:r>
            <a:r>
              <a:rPr lang="en-US" sz="2800" dirty="0">
                <a:solidFill>
                  <a:schemeClr val="bg2">
                    <a:lumMod val="25000"/>
                  </a:schemeClr>
                </a:solidFill>
                <a:latin typeface="Century Gothic" pitchFamily="34" charset="0"/>
              </a:rPr>
              <a:t>:     (202) 671-1633</a:t>
            </a:r>
          </a:p>
          <a:p>
            <a:pPr>
              <a:spcAft>
                <a:spcPts val="1200"/>
              </a:spcAft>
            </a:pPr>
            <a:r>
              <a:rPr lang="en-US" sz="2800" b="1" dirty="0">
                <a:solidFill>
                  <a:schemeClr val="bg2">
                    <a:lumMod val="25000"/>
                  </a:schemeClr>
                </a:solidFill>
                <a:latin typeface="Century Gothic" pitchFamily="34" charset="0"/>
              </a:rPr>
              <a:t>Website: 	</a:t>
            </a:r>
            <a:r>
              <a:rPr lang="en-US" sz="2800" dirty="0">
                <a:hlinkClick r:id="rId4"/>
              </a:rPr>
              <a:t>www.does.dc.gov</a:t>
            </a:r>
            <a:endParaRPr lang="en-US" sz="2800" dirty="0"/>
          </a:p>
          <a:p>
            <a:pPr>
              <a:spcAft>
                <a:spcPts val="1200"/>
              </a:spcAft>
            </a:pPr>
            <a:r>
              <a:rPr lang="en-US" sz="2800" dirty="0">
                <a:hlinkClick r:id="rId5"/>
              </a:rPr>
              <a:t>http://does.dc.gov/page/labor-statistics</a:t>
            </a:r>
            <a:endParaRPr lang="en-US" sz="2800" dirty="0"/>
          </a:p>
          <a:p>
            <a:pPr marL="0" indent="0">
              <a:spcAft>
                <a:spcPts val="1200"/>
              </a:spcAft>
              <a:buNone/>
            </a:pPr>
            <a:endParaRPr lang="en-US" sz="2800" dirty="0"/>
          </a:p>
          <a:p>
            <a:pPr marL="0" indent="0">
              <a:buNone/>
            </a:pPr>
            <a:endParaRPr lang="en-US" dirty="0"/>
          </a:p>
        </p:txBody>
      </p:sp>
      <p:pic>
        <p:nvPicPr>
          <p:cNvPr id="3" name="Picture 2" descr="WeAreWashintgonDCFinalLogo.png"/>
          <p:cNvPicPr>
            <a:picLocks noChangeAspect="1"/>
          </p:cNvPicPr>
          <p:nvPr/>
        </p:nvPicPr>
        <p:blipFill>
          <a:blip r:embed="rId6" cstate="print">
            <a:extLst>
              <a:ext uri="{28A0092B-C50C-407E-A947-70E740481C1C}">
                <a14:useLocalDpi xmlns:a14="http://schemas.microsoft.com/office/drawing/2010/main" val="0"/>
              </a:ext>
            </a:extLst>
          </a:blip>
          <a:srcRect l="7475" r="6868"/>
          <a:stretch>
            <a:fillRect/>
          </a:stretch>
        </p:blipFill>
        <p:spPr bwMode="auto">
          <a:xfrm>
            <a:off x="8077200" y="5752316"/>
            <a:ext cx="762000" cy="936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428020" y="1219200"/>
            <a:ext cx="6781800" cy="553998"/>
          </a:xfrm>
          <a:prstGeom prst="rect">
            <a:avLst/>
          </a:prstGeom>
        </p:spPr>
        <p:txBody>
          <a:bodyPr>
            <a:noAutofit/>
          </a:bodyPr>
          <a:lstStyle>
            <a:defPPr>
              <a:defRPr lang="en-US"/>
            </a:defPPr>
            <a:lvl1pPr algn="ctr">
              <a:lnSpc>
                <a:spcPct val="100000"/>
              </a:lnSpc>
              <a:spcBef>
                <a:spcPct val="0"/>
              </a:spcBef>
              <a:buNone/>
              <a:defRPr sz="3000" b="1">
                <a:solidFill>
                  <a:schemeClr val="tx2"/>
                </a:solidFill>
                <a:effectLst>
                  <a:outerShdw blurRad="63500" dist="38100" dir="5400000" algn="t" rotWithShape="0">
                    <a:prstClr val="black">
                      <a:alpha val="25000"/>
                    </a:prstClr>
                  </a:outerShdw>
                </a:effectLst>
                <a:latin typeface="Century Gothic" pitchFamily="34" charset="0"/>
                <a:ea typeface="ＭＳ Ｐゴシック" pitchFamily="34" charset="-128"/>
                <a:cs typeface="+mj-cs"/>
              </a:defRPr>
            </a:lvl1pPr>
          </a:lstStyle>
          <a:p>
            <a:r>
              <a:rPr lang="en-US" dirty="0"/>
              <a:t>Contact Information</a:t>
            </a:r>
          </a:p>
        </p:txBody>
      </p:sp>
      <p:sp>
        <p:nvSpPr>
          <p:cNvPr id="4" name="Footer Placeholder 3"/>
          <p:cNvSpPr>
            <a:spLocks noGrp="1"/>
          </p:cNvSpPr>
          <p:nvPr>
            <p:ph type="ftr" sz="quarter" idx="11"/>
          </p:nvPr>
        </p:nvSpPr>
        <p:spPr/>
        <p:txBody>
          <a:bodyPr/>
          <a:lstStyle/>
          <a:p>
            <a:r>
              <a:rPr lang="en-US" dirty="0"/>
              <a:t>18</a:t>
            </a:r>
          </a:p>
        </p:txBody>
      </p:sp>
    </p:spTree>
    <p:extLst>
      <p:ext uri="{BB962C8B-B14F-4D97-AF65-F5344CB8AC3E}">
        <p14:creationId xmlns:p14="http://schemas.microsoft.com/office/powerpoint/2010/main" val="308549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0" y="1524000"/>
            <a:ext cx="8991600" cy="4555680"/>
          </a:xfrm>
        </p:spPr>
        <p:txBody>
          <a:bodyPr>
            <a:normAutofit fontScale="25000" lnSpcReduction="20000"/>
          </a:bodyPr>
          <a:lstStyle/>
          <a:p>
            <a:r>
              <a:rPr lang="en-US" sz="5200" dirty="0">
                <a:solidFill>
                  <a:schemeClr val="tx1"/>
                </a:solidFill>
              </a:rPr>
              <a:t>From January 2015 to January 2024:</a:t>
            </a:r>
            <a:endParaRPr lang="en-US" sz="5200" dirty="0">
              <a:solidFill>
                <a:schemeClr val="tx1"/>
              </a:solidFill>
              <a:latin typeface="Georgia" panose="02040502050405020303" pitchFamily="18" charset="0"/>
              <a:cs typeface="Times New Roman" panose="02020603050405020304" pitchFamily="18" charset="0"/>
            </a:endParaRP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The unemployment rate in DC decreased by </a:t>
            </a:r>
            <a:r>
              <a:rPr lang="en-US" sz="5200" b="1" dirty="0">
                <a:solidFill>
                  <a:schemeClr val="tx1"/>
                </a:solidFill>
                <a:latin typeface="Georgia" panose="02040502050405020303" pitchFamily="18" charset="0"/>
                <a:cs typeface="Times New Roman" panose="02020603050405020304" pitchFamily="18" charset="0"/>
              </a:rPr>
              <a:t>2.3</a:t>
            </a:r>
            <a:r>
              <a:rPr lang="en-US" sz="5200" dirty="0">
                <a:solidFill>
                  <a:schemeClr val="tx1"/>
                </a:solidFill>
                <a:latin typeface="Georgia" panose="02040502050405020303" pitchFamily="18" charset="0"/>
                <a:cs typeface="Times New Roman" panose="02020603050405020304" pitchFamily="18" charset="0"/>
              </a:rPr>
              <a:t> percentage points from </a:t>
            </a:r>
            <a:r>
              <a:rPr lang="en-US" sz="5200" b="1" dirty="0">
                <a:solidFill>
                  <a:schemeClr val="tx1"/>
                </a:solidFill>
                <a:latin typeface="Georgia" panose="02040502050405020303" pitchFamily="18" charset="0"/>
                <a:cs typeface="Times New Roman" panose="02020603050405020304" pitchFamily="18" charset="0"/>
              </a:rPr>
              <a:t>7.4%</a:t>
            </a:r>
            <a:r>
              <a:rPr lang="en-US" sz="5200" dirty="0">
                <a:solidFill>
                  <a:schemeClr val="tx1"/>
                </a:solidFill>
                <a:latin typeface="Georgia" panose="02040502050405020303" pitchFamily="18" charset="0"/>
                <a:cs typeface="Times New Roman" panose="02020603050405020304" pitchFamily="18" charset="0"/>
              </a:rPr>
              <a:t> to </a:t>
            </a:r>
            <a:r>
              <a:rPr lang="en-US" sz="5200" b="1" dirty="0">
                <a:solidFill>
                  <a:schemeClr val="tx1"/>
                </a:solidFill>
                <a:latin typeface="Georgia" panose="02040502050405020303" pitchFamily="18" charset="0"/>
                <a:cs typeface="Times New Roman" panose="02020603050405020304" pitchFamily="18" charset="0"/>
              </a:rPr>
              <a:t>5.1%</a:t>
            </a:r>
            <a:r>
              <a:rPr lang="en-US" sz="5200" dirty="0">
                <a:solidFill>
                  <a:schemeClr val="tx1"/>
                </a:solidFill>
                <a:latin typeface="Georgia" panose="02040502050405020303" pitchFamily="18" charset="0"/>
                <a:cs typeface="Times New Roman" panose="02020603050405020304" pitchFamily="18" charset="0"/>
              </a:rPr>
              <a:t>;</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Unemployment rate in Ward 7 and Ward 8 decreased by </a:t>
            </a:r>
            <a:r>
              <a:rPr lang="en-US" sz="5200" b="1" dirty="0">
                <a:solidFill>
                  <a:schemeClr val="tx1"/>
                </a:solidFill>
                <a:latin typeface="Georgia" panose="02040502050405020303" pitchFamily="18" charset="0"/>
                <a:cs typeface="Times New Roman" panose="02020603050405020304" pitchFamily="18" charset="0"/>
              </a:rPr>
              <a:t>4.7</a:t>
            </a:r>
            <a:r>
              <a:rPr lang="en-US" sz="5200" dirty="0">
                <a:solidFill>
                  <a:schemeClr val="tx1"/>
                </a:solidFill>
                <a:latin typeface="Georgia" panose="02040502050405020303" pitchFamily="18" charset="0"/>
                <a:cs typeface="Times New Roman" panose="02020603050405020304" pitchFamily="18" charset="0"/>
              </a:rPr>
              <a:t> percentage points (</a:t>
            </a:r>
            <a:r>
              <a:rPr lang="en-US" sz="5200" b="1" dirty="0">
                <a:solidFill>
                  <a:schemeClr val="tx1"/>
                </a:solidFill>
                <a:latin typeface="Georgia" panose="02040502050405020303" pitchFamily="18" charset="0"/>
                <a:cs typeface="Times New Roman" panose="02020603050405020304" pitchFamily="18" charset="0"/>
              </a:rPr>
              <a:t>12.9%</a:t>
            </a:r>
            <a:r>
              <a:rPr lang="en-US" sz="5200" dirty="0">
                <a:solidFill>
                  <a:schemeClr val="tx1"/>
                </a:solidFill>
                <a:latin typeface="Georgia" panose="02040502050405020303" pitchFamily="18" charset="0"/>
                <a:cs typeface="Times New Roman" panose="02020603050405020304" pitchFamily="18" charset="0"/>
              </a:rPr>
              <a:t> to </a:t>
            </a:r>
            <a:r>
              <a:rPr lang="en-US" sz="5200" b="1" dirty="0">
                <a:solidFill>
                  <a:schemeClr val="tx1"/>
                </a:solidFill>
                <a:latin typeface="Georgia" panose="02040502050405020303" pitchFamily="18" charset="0"/>
                <a:cs typeface="Times New Roman" panose="02020603050405020304" pitchFamily="18" charset="0"/>
              </a:rPr>
              <a:t>8.2%) </a:t>
            </a:r>
            <a:r>
              <a:rPr lang="en-US" sz="5200" dirty="0">
                <a:solidFill>
                  <a:schemeClr val="tx1"/>
                </a:solidFill>
                <a:latin typeface="Georgia" panose="02040502050405020303" pitchFamily="18" charset="0"/>
                <a:cs typeface="Times New Roman" panose="02020603050405020304" pitchFamily="18" charset="0"/>
              </a:rPr>
              <a:t>and </a:t>
            </a:r>
            <a:r>
              <a:rPr lang="en-US" sz="5200" b="1" dirty="0">
                <a:solidFill>
                  <a:schemeClr val="tx1"/>
                </a:solidFill>
                <a:latin typeface="Georgia" panose="02040502050405020303" pitchFamily="18" charset="0"/>
                <a:cs typeface="Times New Roman" panose="02020603050405020304" pitchFamily="18" charset="0"/>
              </a:rPr>
              <a:t>5.6</a:t>
            </a:r>
            <a:r>
              <a:rPr lang="en-US" sz="5200" dirty="0">
                <a:solidFill>
                  <a:schemeClr val="tx1"/>
                </a:solidFill>
                <a:latin typeface="Georgia" panose="02040502050405020303" pitchFamily="18" charset="0"/>
                <a:cs typeface="Times New Roman" panose="02020603050405020304" pitchFamily="18" charset="0"/>
              </a:rPr>
              <a:t> percentage points (</a:t>
            </a:r>
            <a:r>
              <a:rPr lang="en-US" sz="5200" b="1" dirty="0">
                <a:solidFill>
                  <a:schemeClr val="tx1"/>
                </a:solidFill>
                <a:latin typeface="Georgia" panose="02040502050405020303" pitchFamily="18" charset="0"/>
                <a:cs typeface="Times New Roman" panose="02020603050405020304" pitchFamily="18" charset="0"/>
              </a:rPr>
              <a:t>16.1% </a:t>
            </a:r>
            <a:r>
              <a:rPr lang="en-US" sz="5200" dirty="0">
                <a:solidFill>
                  <a:schemeClr val="tx1"/>
                </a:solidFill>
                <a:latin typeface="Georgia" panose="02040502050405020303" pitchFamily="18" charset="0"/>
                <a:cs typeface="Times New Roman" panose="02020603050405020304" pitchFamily="18" charset="0"/>
              </a:rPr>
              <a:t>to </a:t>
            </a:r>
            <a:r>
              <a:rPr lang="en-US" sz="5200" b="1" dirty="0">
                <a:solidFill>
                  <a:schemeClr val="tx1"/>
                </a:solidFill>
                <a:latin typeface="Georgia" panose="02040502050405020303" pitchFamily="18" charset="0"/>
                <a:cs typeface="Times New Roman" panose="02020603050405020304" pitchFamily="18" charset="0"/>
              </a:rPr>
              <a:t>10.5%) </a:t>
            </a:r>
            <a:r>
              <a:rPr lang="en-US" sz="5200" dirty="0">
                <a:solidFill>
                  <a:schemeClr val="tx1"/>
                </a:solidFill>
                <a:latin typeface="Georgia" panose="02040502050405020303" pitchFamily="18" charset="0"/>
                <a:cs typeface="Times New Roman" panose="02020603050405020304" pitchFamily="18" charset="0"/>
              </a:rPr>
              <a:t>respectively;</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Total number of DC residents that are employed increased by </a:t>
            </a:r>
            <a:r>
              <a:rPr lang="en-US" sz="5200" b="1" dirty="0">
                <a:solidFill>
                  <a:schemeClr val="tx1"/>
                </a:solidFill>
                <a:latin typeface="Georgia" panose="02040502050405020303" pitchFamily="18" charset="0"/>
                <a:cs typeface="Times New Roman" panose="02020603050405020304" pitchFamily="18" charset="0"/>
              </a:rPr>
              <a:t>25,900</a:t>
            </a:r>
            <a:r>
              <a:rPr lang="en-US" sz="5200" dirty="0">
                <a:solidFill>
                  <a:schemeClr val="tx1"/>
                </a:solidFill>
                <a:latin typeface="Georgia" panose="02040502050405020303" pitchFamily="18" charset="0"/>
                <a:cs typeface="Times New Roman" panose="02020603050405020304" pitchFamily="18" charset="0"/>
              </a:rPr>
              <a:t>;</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Total number of jobs in DC increased by </a:t>
            </a:r>
            <a:r>
              <a:rPr lang="en-US" sz="5200" b="1" dirty="0">
                <a:solidFill>
                  <a:schemeClr val="tx1"/>
                </a:solidFill>
                <a:latin typeface="Georgia" panose="02040502050405020303" pitchFamily="18" charset="0"/>
                <a:cs typeface="Times New Roman" panose="02020603050405020304" pitchFamily="18" charset="0"/>
              </a:rPr>
              <a:t>11,100</a:t>
            </a:r>
            <a:r>
              <a:rPr lang="en-US" sz="5200" dirty="0">
                <a:solidFill>
                  <a:schemeClr val="tx1"/>
                </a:solidFill>
                <a:latin typeface="Georgia" panose="02040502050405020303" pitchFamily="18" charset="0"/>
                <a:cs typeface="Times New Roman" panose="02020603050405020304" pitchFamily="18" charset="0"/>
              </a:rPr>
              <a:t>;</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Initial monthly unemployment insurance benefits claimants increased by </a:t>
            </a:r>
            <a:r>
              <a:rPr lang="en-US" sz="5200" b="1" dirty="0">
                <a:solidFill>
                  <a:schemeClr val="tx1"/>
                </a:solidFill>
                <a:latin typeface="Georgia" panose="02040502050405020303" pitchFamily="18" charset="0"/>
                <a:cs typeface="Times New Roman" panose="02020603050405020304" pitchFamily="18" charset="0"/>
              </a:rPr>
              <a:t>5.3%;</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Total number of unemployed DC residents decreased by </a:t>
            </a:r>
            <a:r>
              <a:rPr lang="en-US" sz="5200" b="1" dirty="0">
                <a:solidFill>
                  <a:schemeClr val="tx1"/>
                </a:solidFill>
                <a:latin typeface="Georgia" panose="02040502050405020303" pitchFamily="18" charset="0"/>
                <a:cs typeface="Times New Roman" panose="02020603050405020304" pitchFamily="18" charset="0"/>
              </a:rPr>
              <a:t>8,100</a:t>
            </a:r>
            <a:r>
              <a:rPr lang="en-US" sz="5200" dirty="0">
                <a:solidFill>
                  <a:schemeClr val="tx1"/>
                </a:solidFill>
                <a:latin typeface="Georgia" panose="02040502050405020303" pitchFamily="18" charset="0"/>
                <a:cs typeface="Times New Roman" panose="02020603050405020304" pitchFamily="18" charset="0"/>
              </a:rPr>
              <a:t> people;</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The average weekly median duration of unemployment for Black and African American decreased by </a:t>
            </a:r>
            <a:r>
              <a:rPr lang="en-US" sz="5200" b="1" dirty="0">
                <a:solidFill>
                  <a:schemeClr val="tx1"/>
                </a:solidFill>
                <a:latin typeface="Georgia" panose="02040502050405020303" pitchFamily="18" charset="0"/>
                <a:cs typeface="Times New Roman" panose="02020603050405020304" pitchFamily="18" charset="0"/>
              </a:rPr>
              <a:t>16.7</a:t>
            </a:r>
            <a:r>
              <a:rPr lang="en-US" sz="5200" dirty="0">
                <a:solidFill>
                  <a:schemeClr val="tx1"/>
                </a:solidFill>
                <a:latin typeface="Georgia" panose="02040502050405020303" pitchFamily="18" charset="0"/>
                <a:cs typeface="Times New Roman" panose="02020603050405020304" pitchFamily="18" charset="0"/>
              </a:rPr>
              <a:t> weeks;</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The private sector total number of payroll jobs in the District increased by </a:t>
            </a:r>
            <a:r>
              <a:rPr lang="en-US" sz="5200" b="1" dirty="0">
                <a:solidFill>
                  <a:schemeClr val="tx1"/>
                </a:solidFill>
                <a:latin typeface="Georgia" panose="02040502050405020303" pitchFamily="18" charset="0"/>
                <a:cs typeface="Times New Roman" panose="02020603050405020304" pitchFamily="18" charset="0"/>
              </a:rPr>
              <a:t>12,900</a:t>
            </a:r>
            <a:r>
              <a:rPr lang="en-US" sz="5200" dirty="0">
                <a:solidFill>
                  <a:schemeClr val="tx1"/>
                </a:solidFill>
                <a:latin typeface="Georgia" panose="02040502050405020303" pitchFamily="18" charset="0"/>
                <a:cs typeface="Times New Roman" panose="02020603050405020304" pitchFamily="18" charset="0"/>
              </a:rPr>
              <a:t> jobs (</a:t>
            </a:r>
            <a:r>
              <a:rPr lang="en-US" sz="5200" b="1" dirty="0">
                <a:solidFill>
                  <a:schemeClr val="tx1"/>
                </a:solidFill>
                <a:latin typeface="Georgia" panose="02040502050405020303" pitchFamily="18" charset="0"/>
                <a:cs typeface="Times New Roman" panose="02020603050405020304" pitchFamily="18" charset="0"/>
              </a:rPr>
              <a:t>2.52%</a:t>
            </a:r>
            <a:r>
              <a:rPr lang="en-US" sz="5200" dirty="0">
                <a:solidFill>
                  <a:schemeClr val="tx1"/>
                </a:solidFill>
                <a:latin typeface="Georgia" panose="02040502050405020303" pitchFamily="18" charset="0"/>
                <a:cs typeface="Times New Roman" panose="02020603050405020304" pitchFamily="18" charset="0"/>
              </a:rPr>
              <a:t> increase);</a:t>
            </a:r>
            <a:endParaRPr lang="en-US" sz="5200" dirty="0">
              <a:solidFill>
                <a:schemeClr val="tx1"/>
              </a:solidFill>
              <a:highlight>
                <a:srgbClr val="FFFF00"/>
              </a:highlight>
              <a:latin typeface="Georgia" panose="02040502050405020303" pitchFamily="18" charset="0"/>
              <a:cs typeface="Times New Roman" panose="02020603050405020304" pitchFamily="18" charset="0"/>
            </a:endParaRP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Professional and Business Services has the highest employment increase among industries with employment increased by </a:t>
            </a:r>
            <a:r>
              <a:rPr lang="en-US" sz="5200" b="1" dirty="0">
                <a:solidFill>
                  <a:schemeClr val="tx1"/>
                </a:solidFill>
                <a:latin typeface="Georgia" panose="02040502050405020303" pitchFamily="18" charset="0"/>
                <a:cs typeface="Times New Roman" panose="02020603050405020304" pitchFamily="18" charset="0"/>
              </a:rPr>
              <a:t>13,800;</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The highest in-demand occupation is Software Developers with an average monthly opening of </a:t>
            </a:r>
            <a:r>
              <a:rPr lang="en-US" sz="5200" b="1" dirty="0">
                <a:solidFill>
                  <a:schemeClr val="tx1"/>
                </a:solidFill>
                <a:latin typeface="Georgia" panose="02040502050405020303" pitchFamily="18" charset="0"/>
                <a:cs typeface="Times New Roman" panose="02020603050405020304" pitchFamily="18" charset="0"/>
              </a:rPr>
              <a:t>881</a:t>
            </a:r>
            <a:r>
              <a:rPr lang="en-US" sz="5200" dirty="0">
                <a:solidFill>
                  <a:schemeClr val="tx1"/>
                </a:solidFill>
                <a:latin typeface="Georgia" panose="02040502050405020303" pitchFamily="18" charset="0"/>
                <a:cs typeface="Times New Roman" panose="02020603050405020304" pitchFamily="18" charset="0"/>
              </a:rPr>
              <a:t> jobs;</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The highest in-demand occupation requiring less than a bachelor’s degree is Secretaries and Administrative Assistants, Except Legal Medical &amp; Executive with an average monthly opening of </a:t>
            </a:r>
            <a:r>
              <a:rPr lang="en-US" sz="5200" b="1" dirty="0">
                <a:solidFill>
                  <a:schemeClr val="tx1"/>
                </a:solidFill>
                <a:latin typeface="Georgia" panose="02040502050405020303" pitchFamily="18" charset="0"/>
                <a:cs typeface="Times New Roman" panose="02020603050405020304" pitchFamily="18" charset="0"/>
              </a:rPr>
              <a:t>358</a:t>
            </a:r>
            <a:r>
              <a:rPr lang="en-US" sz="5200" dirty="0">
                <a:solidFill>
                  <a:schemeClr val="tx1"/>
                </a:solidFill>
                <a:latin typeface="Georgia" panose="02040502050405020303" pitchFamily="18" charset="0"/>
                <a:cs typeface="Times New Roman" panose="02020603050405020304" pitchFamily="18" charset="0"/>
              </a:rPr>
              <a:t> jobs. </a:t>
            </a:r>
          </a:p>
          <a:p>
            <a:pPr marL="457200" lvl="1" indent="0">
              <a:lnSpc>
                <a:spcPct val="150000"/>
              </a:lnSpc>
              <a:spcBef>
                <a:spcPts val="0"/>
              </a:spcBef>
              <a:buNone/>
            </a:pPr>
            <a:endParaRPr lang="en-US" sz="4800" dirty="0">
              <a:solidFill>
                <a:schemeClr val="tx1"/>
              </a:solidFill>
            </a:endParaRPr>
          </a:p>
          <a:p>
            <a:pPr marL="457200" lvl="1" indent="0">
              <a:buNone/>
            </a:pPr>
            <a:endParaRPr lang="en-US" sz="2000" dirty="0"/>
          </a:p>
          <a:p>
            <a:pPr marL="457200" lvl="1" indent="0">
              <a:buNone/>
            </a:pPr>
            <a:endParaRPr lang="en-US" sz="2000" dirty="0"/>
          </a:p>
          <a:p>
            <a:pPr lvl="1">
              <a:buFont typeface="Wingdings" panose="05000000000000000000" pitchFamily="2" charset="2"/>
              <a:buChar char="v"/>
            </a:pPr>
            <a:endParaRPr lang="en-US" dirty="0"/>
          </a:p>
        </p:txBody>
      </p:sp>
      <p:pic>
        <p:nvPicPr>
          <p:cNvPr id="3" name="Picture 2" descr="WeAreWashintgonDCFinalLogo.png"/>
          <p:cNvPicPr>
            <a:picLocks noChangeAspect="1"/>
          </p:cNvPicPr>
          <p:nvPr/>
        </p:nvPicPr>
        <p:blipFill>
          <a:blip r:embed="rId2" cstate="print">
            <a:extLst>
              <a:ext uri="{28A0092B-C50C-407E-A947-70E740481C1C}">
                <a14:useLocalDpi xmlns:a14="http://schemas.microsoft.com/office/drawing/2010/main" val="0"/>
              </a:ext>
            </a:extLst>
          </a:blip>
          <a:srcRect l="7475" r="6868"/>
          <a:stretch>
            <a:fillRect/>
          </a:stretch>
        </p:blipFill>
        <p:spPr bwMode="auto">
          <a:xfrm>
            <a:off x="8259198" y="5958259"/>
            <a:ext cx="732402" cy="899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324998" y="1143000"/>
            <a:ext cx="6781800" cy="553998"/>
          </a:xfrm>
          <a:prstGeom prst="rect">
            <a:avLst/>
          </a:prstGeom>
        </p:spPr>
        <p:txBody>
          <a:bodyPr>
            <a:noAutofit/>
          </a:bodyPr>
          <a:lstStyle>
            <a:defPPr>
              <a:defRPr lang="en-US"/>
            </a:defPPr>
            <a:lvl1pPr algn="ctr">
              <a:lnSpc>
                <a:spcPct val="100000"/>
              </a:lnSpc>
              <a:spcBef>
                <a:spcPct val="0"/>
              </a:spcBef>
              <a:buNone/>
              <a:defRPr sz="3000" b="1">
                <a:solidFill>
                  <a:schemeClr val="tx2"/>
                </a:solidFill>
                <a:effectLst>
                  <a:outerShdw blurRad="63500" dist="38100" dir="5400000" algn="t" rotWithShape="0">
                    <a:prstClr val="black">
                      <a:alpha val="25000"/>
                    </a:prstClr>
                  </a:outerShdw>
                </a:effectLst>
                <a:latin typeface="Century Gothic" pitchFamily="34" charset="0"/>
                <a:ea typeface="ＭＳ Ｐゴシック" pitchFamily="34" charset="-128"/>
                <a:cs typeface="+mj-cs"/>
              </a:defRPr>
            </a:lvl1pPr>
          </a:lstStyle>
          <a:p>
            <a:r>
              <a:rPr lang="en-US" sz="2000" dirty="0"/>
              <a:t>Highlights</a:t>
            </a:r>
            <a:endParaRPr lang="en-US" dirty="0"/>
          </a:p>
        </p:txBody>
      </p:sp>
      <p:sp>
        <p:nvSpPr>
          <p:cNvPr id="4" name="Footer Placeholder 3"/>
          <p:cNvSpPr>
            <a:spLocks noGrp="1"/>
          </p:cNvSpPr>
          <p:nvPr>
            <p:ph type="ftr" sz="quarter" idx="11"/>
          </p:nvPr>
        </p:nvSpPr>
        <p:spPr/>
        <p:txBody>
          <a:bodyPr/>
          <a:lstStyle/>
          <a:p>
            <a:r>
              <a:rPr lang="en-US" dirty="0"/>
              <a:t>2</a:t>
            </a:r>
          </a:p>
        </p:txBody>
      </p:sp>
    </p:spTree>
    <p:extLst>
      <p:ext uri="{BB962C8B-B14F-4D97-AF65-F5344CB8AC3E}">
        <p14:creationId xmlns:p14="http://schemas.microsoft.com/office/powerpoint/2010/main" val="238556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FB221D6-4B7E-4481-AFFB-255250675D84}"/>
              </a:ext>
            </a:extLst>
          </p:cNvPr>
          <p:cNvSpPr>
            <a:spLocks noGrp="1"/>
          </p:cNvSpPr>
          <p:nvPr>
            <p:ph type="ftr" sz="quarter" idx="11"/>
          </p:nvPr>
        </p:nvSpPr>
        <p:spPr/>
        <p:txBody>
          <a:bodyPr/>
          <a:lstStyle/>
          <a:p>
            <a:r>
              <a:rPr lang="en-US" dirty="0"/>
              <a:t>3</a:t>
            </a:r>
          </a:p>
        </p:txBody>
      </p:sp>
      <p:graphicFrame>
        <p:nvGraphicFramePr>
          <p:cNvPr id="2" name="Chart 1">
            <a:extLst>
              <a:ext uri="{FF2B5EF4-FFF2-40B4-BE49-F238E27FC236}">
                <a16:creationId xmlns:a16="http://schemas.microsoft.com/office/drawing/2014/main" id="{6A977C1A-EFD2-4595-918E-80B346BB1CD3}"/>
              </a:ext>
            </a:extLst>
          </p:cNvPr>
          <p:cNvGraphicFramePr>
            <a:graphicFrameLocks/>
          </p:cNvGraphicFramePr>
          <p:nvPr>
            <p:extLst>
              <p:ext uri="{D42A27DB-BD31-4B8C-83A1-F6EECF244321}">
                <p14:modId xmlns:p14="http://schemas.microsoft.com/office/powerpoint/2010/main" val="2777858050"/>
              </p:ext>
            </p:extLst>
          </p:nvPr>
        </p:nvGraphicFramePr>
        <p:xfrm>
          <a:off x="0" y="1219200"/>
          <a:ext cx="9144000"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766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4</a:t>
            </a:r>
          </a:p>
        </p:txBody>
      </p:sp>
      <p:graphicFrame>
        <p:nvGraphicFramePr>
          <p:cNvPr id="3" name="Chart 2">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1744679916"/>
              </p:ext>
            </p:extLst>
          </p:nvPr>
        </p:nvGraphicFramePr>
        <p:xfrm>
          <a:off x="-1" y="1018440"/>
          <a:ext cx="9144001" cy="55368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3644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85800" y="6324600"/>
            <a:ext cx="2847975" cy="365125"/>
          </a:xfrm>
        </p:spPr>
        <p:txBody>
          <a:bodyPr/>
          <a:lstStyle/>
          <a:p>
            <a:r>
              <a:rPr lang="en-US" dirty="0"/>
              <a:t>5</a:t>
            </a:r>
          </a:p>
        </p:txBody>
      </p:sp>
      <p:graphicFrame>
        <p:nvGraphicFramePr>
          <p:cNvPr id="3" name="Chart 2">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308901414"/>
              </p:ext>
            </p:extLst>
          </p:nvPr>
        </p:nvGraphicFramePr>
        <p:xfrm>
          <a:off x="0" y="1052512"/>
          <a:ext cx="9144000" cy="54546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2269006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6</a:t>
            </a:r>
          </a:p>
        </p:txBody>
      </p:sp>
      <p:graphicFrame>
        <p:nvGraphicFramePr>
          <p:cNvPr id="4" name="Chart 3">
            <a:extLst>
              <a:ext uri="{FF2B5EF4-FFF2-40B4-BE49-F238E27FC236}">
                <a16:creationId xmlns:a16="http://schemas.microsoft.com/office/drawing/2014/main" id="{00000000-0008-0000-0200-000003000000}"/>
              </a:ext>
            </a:extLst>
          </p:cNvPr>
          <p:cNvGraphicFramePr>
            <a:graphicFrameLocks/>
          </p:cNvGraphicFramePr>
          <p:nvPr>
            <p:extLst>
              <p:ext uri="{D42A27DB-BD31-4B8C-83A1-F6EECF244321}">
                <p14:modId xmlns:p14="http://schemas.microsoft.com/office/powerpoint/2010/main" val="3344888601"/>
              </p:ext>
            </p:extLst>
          </p:nvPr>
        </p:nvGraphicFramePr>
        <p:xfrm>
          <a:off x="0" y="1180000"/>
          <a:ext cx="9144000" cy="5353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0190084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F347A1DB-BD75-4E1F-A43E-90A1255FB035}"/>
              </a:ext>
            </a:extLst>
          </p:cNvPr>
          <p:cNvSpPr>
            <a:spLocks noGrp="1"/>
          </p:cNvSpPr>
          <p:nvPr>
            <p:ph type="ftr" sz="quarter" idx="11"/>
          </p:nvPr>
        </p:nvSpPr>
        <p:spPr/>
        <p:txBody>
          <a:bodyPr/>
          <a:lstStyle/>
          <a:p>
            <a:r>
              <a:rPr lang="en-US" dirty="0"/>
              <a:t>7</a:t>
            </a:r>
          </a:p>
        </p:txBody>
      </p:sp>
      <p:sp>
        <p:nvSpPr>
          <p:cNvPr id="7" name="Title 5">
            <a:extLst>
              <a:ext uri="{FF2B5EF4-FFF2-40B4-BE49-F238E27FC236}">
                <a16:creationId xmlns:a16="http://schemas.microsoft.com/office/drawing/2014/main" id="{FD4D7526-89A3-4A3E-AE66-DA751FB287CC}"/>
              </a:ext>
            </a:extLst>
          </p:cNvPr>
          <p:cNvSpPr>
            <a:spLocks noGrp="1"/>
          </p:cNvSpPr>
          <p:nvPr>
            <p:ph type="title"/>
          </p:nvPr>
        </p:nvSpPr>
        <p:spPr>
          <a:xfrm>
            <a:off x="457200" y="838200"/>
            <a:ext cx="8229600" cy="762000"/>
          </a:xfrm>
          <a:effectLst/>
        </p:spPr>
        <p:txBody>
          <a:bodyPr/>
          <a:lstStyle/>
          <a:p>
            <a:r>
              <a:rPr lang="en-US" sz="1400" b="1" dirty="0">
                <a:solidFill>
                  <a:schemeClr val="tx1"/>
                </a:solidFill>
                <a:effectLst/>
              </a:rPr>
              <a:t>Unemployment Rate by Ward: January 2024</a:t>
            </a:r>
          </a:p>
        </p:txBody>
      </p:sp>
      <p:sp>
        <p:nvSpPr>
          <p:cNvPr id="5" name="TextBox 4">
            <a:extLst>
              <a:ext uri="{FF2B5EF4-FFF2-40B4-BE49-F238E27FC236}">
                <a16:creationId xmlns:a16="http://schemas.microsoft.com/office/drawing/2014/main" id="{6E8C5FB6-0EDA-F20B-D5BD-C3ADA56CF3F4}"/>
              </a:ext>
            </a:extLst>
          </p:cNvPr>
          <p:cNvSpPr txBox="1"/>
          <p:nvPr/>
        </p:nvSpPr>
        <p:spPr>
          <a:xfrm>
            <a:off x="990600" y="6486053"/>
            <a:ext cx="3740325" cy="246221"/>
          </a:xfrm>
          <a:prstGeom prst="rect">
            <a:avLst/>
          </a:prstGeom>
          <a:noFill/>
        </p:spPr>
        <p:txBody>
          <a:bodyPr wrap="square" rtlCol="0">
            <a:spAutoFit/>
          </a:bodyPr>
          <a:lstStyle/>
          <a:p>
            <a:r>
              <a:rPr lang="en-US" sz="1000" dirty="0"/>
              <a:t>Ward data have been updated to reflect new Ward </a:t>
            </a:r>
            <a:r>
              <a:rPr lang="en-US" sz="900" dirty="0"/>
              <a:t>boundaries</a:t>
            </a:r>
            <a:r>
              <a:rPr lang="en-US" sz="1000" dirty="0"/>
              <a:t>.</a:t>
            </a:r>
          </a:p>
        </p:txBody>
      </p:sp>
      <p:pic>
        <p:nvPicPr>
          <p:cNvPr id="3" name="Picture 2" descr="A map of washington dc with red and pink shades&#10;&#10;Description automatically generated">
            <a:extLst>
              <a:ext uri="{FF2B5EF4-FFF2-40B4-BE49-F238E27FC236}">
                <a16:creationId xmlns:a16="http://schemas.microsoft.com/office/drawing/2014/main" id="{0D630EB6-35B5-D1BA-2793-0A79E8771E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479875"/>
            <a:ext cx="6112157" cy="4995379"/>
          </a:xfrm>
          <a:prstGeom prst="rect">
            <a:avLst/>
          </a:prstGeom>
        </p:spPr>
      </p:pic>
    </p:spTree>
    <p:extLst>
      <p:ext uri="{BB962C8B-B14F-4D97-AF65-F5344CB8AC3E}">
        <p14:creationId xmlns:p14="http://schemas.microsoft.com/office/powerpoint/2010/main" val="1971094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8</a:t>
            </a:r>
          </a:p>
        </p:txBody>
      </p:sp>
      <p:graphicFrame>
        <p:nvGraphicFramePr>
          <p:cNvPr id="3" name="Chart 2">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284006342"/>
              </p:ext>
            </p:extLst>
          </p:nvPr>
        </p:nvGraphicFramePr>
        <p:xfrm>
          <a:off x="1" y="1188158"/>
          <a:ext cx="9175652" cy="53308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8976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9</a:t>
            </a:r>
          </a:p>
        </p:txBody>
      </p:sp>
      <p:graphicFrame>
        <p:nvGraphicFramePr>
          <p:cNvPr id="4" name="Chart 3">
            <a:extLst>
              <a:ext uri="{FF2B5EF4-FFF2-40B4-BE49-F238E27FC236}">
                <a16:creationId xmlns:a16="http://schemas.microsoft.com/office/drawing/2014/main" id="{1A3E8BB0-C15E-4C6F-501A-BD9101EAD750}"/>
              </a:ext>
            </a:extLst>
          </p:cNvPr>
          <p:cNvGraphicFramePr>
            <a:graphicFrameLocks/>
          </p:cNvGraphicFramePr>
          <p:nvPr>
            <p:extLst>
              <p:ext uri="{D42A27DB-BD31-4B8C-83A1-F6EECF244321}">
                <p14:modId xmlns:p14="http://schemas.microsoft.com/office/powerpoint/2010/main" val="3797669080"/>
              </p:ext>
            </p:extLst>
          </p:nvPr>
        </p:nvGraphicFramePr>
        <p:xfrm>
          <a:off x="-1" y="1055488"/>
          <a:ext cx="9144001" cy="5421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4474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2.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3.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4.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5.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A5B3763DC0894438DD2C7E0E47D484B" ma:contentTypeVersion="6" ma:contentTypeDescription="Create a new document." ma:contentTypeScope="" ma:versionID="61332c4b4d408c2a89781b1a2b60cc9d">
  <xsd:schema xmlns:xsd="http://www.w3.org/2001/XMLSchema" xmlns:xs="http://www.w3.org/2001/XMLSchema" xmlns:p="http://schemas.microsoft.com/office/2006/metadata/properties" xmlns:ns3="5934ec00-4f9d-4a72-9955-ceacafa6b1f2" targetNamespace="http://schemas.microsoft.com/office/2006/metadata/properties" ma:root="true" ma:fieldsID="e13bf80f0653109ff4d5ecf5db6d35ff" ns3:_="">
    <xsd:import namespace="5934ec00-4f9d-4a72-9955-ceacafa6b1f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4ec00-4f9d-4a72-9955-ceacafa6b1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53A871-1726-4710-8CBF-494A4A13C73C}">
  <ds:schemaRefs>
    <ds:schemaRef ds:uri="http://schemas.microsoft.com/sharepoint/v3/contenttype/forms"/>
  </ds:schemaRefs>
</ds:datastoreItem>
</file>

<file path=customXml/itemProps2.xml><?xml version="1.0" encoding="utf-8"?>
<ds:datastoreItem xmlns:ds="http://schemas.openxmlformats.org/officeDocument/2006/customXml" ds:itemID="{3E97C087-99A2-4413-9B1C-44267E6A6B29}">
  <ds:schemaRefs>
    <ds:schemaRef ds:uri="http://www.w3.org/XML/1998/namespace"/>
    <ds:schemaRef ds:uri="http://purl.org/dc/terms/"/>
    <ds:schemaRef ds:uri="5934ec00-4f9d-4a72-9955-ceacafa6b1f2"/>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FA100661-E4D4-456A-9908-922B44BB60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34ec00-4f9d-4a72-9955-ceacafa6b1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25769</TotalTime>
  <Words>857</Words>
  <Application>Microsoft Office PowerPoint</Application>
  <PresentationFormat>On-screen Show (4:3)</PresentationFormat>
  <Paragraphs>245</Paragraphs>
  <Slides>18</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Century Gothic</vt:lpstr>
      <vt:lpstr>Courier New</vt:lpstr>
      <vt:lpstr>Georgia</vt:lpstr>
      <vt:lpstr>Palatino Linotype</vt:lpstr>
      <vt:lpstr>Times New Roman</vt:lpstr>
      <vt:lpstr>Wingdings</vt:lpstr>
      <vt:lpstr>Executive</vt:lpstr>
      <vt:lpstr>D.C. Labor Market Indicators: January 2015 - January 2024</vt:lpstr>
      <vt:lpstr>PowerPoint Presentation</vt:lpstr>
      <vt:lpstr>PowerPoint Presentation</vt:lpstr>
      <vt:lpstr>PowerPoint Presentation</vt:lpstr>
      <vt:lpstr>PowerPoint Presentation</vt:lpstr>
      <vt:lpstr>PowerPoint Presentation</vt:lpstr>
      <vt:lpstr>Unemployment Rate by Ward: January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DC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 Labor Market Indicators</dc:title>
  <dc:creator>ServUS</dc:creator>
  <cp:lastModifiedBy>Tsegaye, Thomas (DOES)</cp:lastModifiedBy>
  <cp:revision>1145</cp:revision>
  <dcterms:created xsi:type="dcterms:W3CDTF">2015-09-04T16:26:18Z</dcterms:created>
  <dcterms:modified xsi:type="dcterms:W3CDTF">2024-03-11T19:35:56Z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0x010100FA5B3763DC0894438DD2C7E0E47D484B</vt:lpwstr>
  </property>
</Properties>
</file>