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2"/>
  </p:notesMasterIdLst>
  <p:sldIdLst>
    <p:sldId id="294" r:id="rId2"/>
    <p:sldId id="266" r:id="rId3"/>
    <p:sldId id="267" r:id="rId4"/>
    <p:sldId id="268" r:id="rId5"/>
    <p:sldId id="269" r:id="rId6"/>
    <p:sldId id="270" r:id="rId7"/>
    <p:sldId id="285" r:id="rId8"/>
    <p:sldId id="287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99"/>
    <a:srgbClr val="0000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96788-6B20-4173-8E24-6288B64F3F54}" v="33" dt="2020-03-30T01:10:3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B68A0DD-5150-44CA-B81F-6F7F795CAB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F11BD9F-FD10-4546-862C-ACBADD0B11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FBBE02-ED26-4036-8275-972B2029BC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C73CC4E7-4AF2-4DE5-9C1B-FAE1FBF6BC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F2D6C157-8AB3-43AE-872A-B71671163B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45349077-F2FD-4E5A-A5BA-0255AEA03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7E0266-84C0-482D-83AD-8A63FA66CA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64395F2-CECF-4C32-9CE4-FCE82778F478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6DE0BD6F-870D-4CD5-85DD-F1BFA0B57C8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15263A08-C6AB-42C4-AD17-B366EFB158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F5BED8A1-2010-4991-85F1-BBABF6C0754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D9D7E70B-AA99-4623-82DE-6D20D525DDD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D8D7D836-C891-49B3-A2CF-F915A93AACF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ECDDBBA4-725E-4D48-B446-4DDFE05E0CF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6844B728-8352-4D89-AC19-F9CA5F6F12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0036A3CD-648F-44CD-B9E1-BE49507914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10B0404-F616-40AD-8796-5064C33F2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6DCAFE1-0459-4791-BDCF-88F63271B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D2DF243-8330-4253-A93A-C21912BDC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EB378-1F56-4EAB-A5C3-4F6A245469D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29365-9DB2-5445-B16E-261A279BE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5F95-26B1-41C0-B270-A3A3F54F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27C4D-868C-422C-B1F1-CCDA56438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71C263E-6F0E-4604-A725-8D076CCF2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1D23CFF-5AE1-4E78-BF74-5307DCB64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B0CC72E-F72C-4075-827C-7EBFCACFB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3386E-D955-43FA-9809-E070D3EEE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CEAA6-534C-467F-800C-615C871A6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A7126-A0F1-4D82-9DD5-18556709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0698097-81C4-4096-A408-965133D04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8F05382-FE11-482F-B83B-31DCCFF79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225E60B-2F82-4B6B-AD36-6E87CE641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80A5D-B045-4F11-9DCF-D0E5D92D9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7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EF7B-87D5-4725-B2C8-DD6E2A43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CA1A-D41C-4DDC-8BD7-78C6E077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C60E735-DCF7-4431-BD5C-F6F0E2F20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0E5E32-AAB6-4801-B348-524CFA9F8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17FB792-5962-44C8-87FC-986F952E5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F6FC9-A936-41B6-98CF-01B99546B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30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DB91-EAB1-4D61-A6E3-AAE8631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10995-687F-466D-8C8E-35850796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6EB2DAC-2B53-4971-9198-6195A9A8B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85F633E-C068-4E3E-8CC2-94709FE30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D5AC7DA-B67C-4F1E-9EEB-32ACDA5F8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84507-23F0-4D79-9E92-8717155AB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71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D547-39EA-464F-AE34-0A8F787A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86957-585A-4D11-B7C5-7B161BD73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E8412-2313-4CC5-B917-A7F29EFD3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E46D7B4-C6B3-45CA-95F7-3E12C6AC4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94615B-EDC4-4253-81B2-FBA6DBBB7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113FBA7-3D4D-4B4E-9299-CFDCAB467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26112-5BD4-4F5A-80AB-B5EC7FD4D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80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FCCB-05E8-46D2-8744-68E6D750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F4E61-010D-43C3-9FD9-E46A0EC66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F4E19-16DE-4ECF-B71D-7FF2CA62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D8BFB-F9F0-49C6-9716-51AEDB952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ABBA5-51D8-4E26-8CEF-3A177A6CE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9C247EE-E218-4DD5-9BAA-A2A43F2D6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F235BBF-AD9C-4AB3-9A26-F12934BD8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71EA2BD-C006-4CB8-A35B-12B860F3A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69F63-D406-4FA8-9895-F34AEDAF7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2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B729-C35F-4B4D-9C5E-10317598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617C608-B5F2-493E-A2C4-AAD0FAC12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E928C47-2D00-49D4-97A4-F456206BD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BD41351-229E-481A-A71D-31E93966A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79717-E3F5-44F7-8533-0E19DC57C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7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81C62B6-11C5-451F-A09A-F18E82BE2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ADCA5DD-5791-4FA5-9694-D381659B1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54A7F16-1BCB-4596-9AEA-BE0E7C838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8F4EC-DCA5-47B6-BCEB-51EA75FA3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92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B537-D7F7-47A2-B204-D9A76181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000B-62FA-4BE2-978E-38013F807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3062C-34A8-4DC0-B78F-DD2664870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ACD3265-ABBC-4DE7-8452-A900D3CC2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4E9504B-4FE9-415F-9413-9E52A37C2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FCC20DA-F3FD-4548-A98B-556A59F3A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42DE0-D6FD-4F67-B06C-57DF52654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2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E9DA-3120-470B-9C1D-0AD17997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B56D0-7910-4049-9E9E-91564A796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F1D93-29F1-41E2-B3C0-7CC4AD344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9491A69-CC1C-4900-B13E-1495237FA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754173F-B8D3-440E-AD92-17FB2118F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031C9CB-0576-420E-9DF3-77A994641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20090-47FE-4B72-801C-DBCAE38DF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41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4DB1B6F-B372-4BEA-A96B-4159D5F4D30B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2F8A32DE-40CB-453F-9ADC-70AB987C406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CB136C60-DB08-4A6B-8BE5-620EA85F289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0FDCA7E4-6326-4F5B-8216-EAA784D0BEC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3E097744-388D-4E3E-AA74-82FB206929D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6308C64D-B692-4412-8C1E-6DFF96EFBF6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055F95E2-CBD9-4FC9-822C-D6A287C3B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8FC53D73-8273-41A2-B15B-10B6F50B96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42" name="Rectangle 10">
            <a:extLst>
              <a:ext uri="{FF2B5EF4-FFF2-40B4-BE49-F238E27FC236}">
                <a16:creationId xmlns:a16="http://schemas.microsoft.com/office/drawing/2014/main" id="{B61954E1-3C08-48C2-B8BE-259F066D50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1B6B00BA-020F-4382-8B02-D33385A780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FD96ED8-73ED-4302-BCEE-0854C2208A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7A2E7C7F-C4E7-4436-82B1-BD41C9D81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22EBA-8C47-6046-AE46-10D530F635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"/>
            <a:ext cx="9144000" cy="6858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E43267-C793-8A43-881B-50C7076A5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2686BCE3-D754-4565-84A8-C49EF6C8AD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057400"/>
            <a:ext cx="7010400" cy="4530725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6.  </a:t>
            </a:r>
            <a:r>
              <a:rPr lang="en-US" altLang="en-US" b="1" dirty="0">
                <a:solidFill>
                  <a:srgbClr val="002060"/>
                </a:solidFill>
              </a:rPr>
              <a:t>Review and revise your plan.</a:t>
            </a:r>
          </a:p>
          <a:p>
            <a:pPr marL="609600" indent="-609600" eaLnBrk="1" hangingPunct="1">
              <a:buNone/>
            </a:pPr>
            <a:r>
              <a:rPr lang="en-US" altLang="en-US" i="1" dirty="0">
                <a:solidFill>
                  <a:srgbClr val="002060"/>
                </a:solidFill>
              </a:rPr>
              <a:t>As we get older, our circumstances, finances, needs, and wants will change, therefore, our financial plan must be flexible as well.</a:t>
            </a:r>
          </a:p>
        </p:txBody>
      </p:sp>
      <p:sp>
        <p:nvSpPr>
          <p:cNvPr id="13315" name="Rectangle 2050">
            <a:extLst>
              <a:ext uri="{FF2B5EF4-FFF2-40B4-BE49-F238E27FC236}">
                <a16:creationId xmlns:a16="http://schemas.microsoft.com/office/drawing/2014/main" id="{754F1CD4-9E60-409E-9A39-21A173CD2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800" dirty="0">
                <a:solidFill>
                  <a:schemeClr val="tx2"/>
                </a:solidFill>
              </a:rPr>
              <a:t>How do I make a Financial Plan?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F4DA5C5-3240-47E9-83F3-E2D07DD25A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Financial Planning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0C2E85C-AC4E-485A-B198-5D619CBA48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More than budgeting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More than investing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Financial planning is a thinking process that helps achieve goals.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A blueprint or plan for managing all components of a person’s money.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Arranging to spend, save, and invest money to live comfortably, have financial security, and achieve goals.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DAC883-182E-4C8B-AAE3-E94A4CCB58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13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Components of a Financial Plan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FCC503-FB99-4909-B065-62AA46A6D0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5010150" cy="4111625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Goals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Net Worth Statement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Budget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Insurance Plan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Savings Plan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Investment Plan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E37C64-2F39-424D-BE96-CDB5F8FF0B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Benefits of Having a Financial Plan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08FAE2-BBD2-4FA8-A85B-A15FC52C1B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3041" y="2209800"/>
            <a:ext cx="7696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You have more money and financial security.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You have money set aside to achieve your goals.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>
                <a:solidFill>
                  <a:srgbClr val="002060"/>
                </a:solidFill>
              </a:rPr>
              <a:t> You have less of a chance of 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002060"/>
                </a:solidFill>
              </a:rPr>
              <a:t>going into debt you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002060"/>
                </a:solidFill>
              </a:rPr>
              <a:t>cannot handle.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>
            <a:extLst>
              <a:ext uri="{FF2B5EF4-FFF2-40B4-BE49-F238E27FC236}">
                <a16:creationId xmlns:a16="http://schemas.microsoft.com/office/drawing/2014/main" id="{A2F0A477-3288-4190-80EE-34A152469B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159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How do I make a Financial Plan?</a:t>
            </a:r>
          </a:p>
        </p:txBody>
      </p:sp>
      <p:sp>
        <p:nvSpPr>
          <p:cNvPr id="15363" name="Rectangle 2051">
            <a:extLst>
              <a:ext uri="{FF2B5EF4-FFF2-40B4-BE49-F238E27FC236}">
                <a16:creationId xmlns:a16="http://schemas.microsoft.com/office/drawing/2014/main" id="{E7804F2F-97B6-4ED6-BD5B-E466BC46D4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161212" cy="4119562"/>
          </a:xfrm>
        </p:spPr>
        <p:txBody>
          <a:bodyPr/>
          <a:lstStyle/>
          <a:p>
            <a:pPr marL="609600" indent="-609600"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Determine your current financial situation.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i="1" dirty="0">
                <a:solidFill>
                  <a:srgbClr val="002060"/>
                </a:solidFill>
              </a:rPr>
              <a:t>Make a list of items that relate to your finances:</a:t>
            </a: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</a:rPr>
              <a:t>Savings/Investments</a:t>
            </a: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</a:rPr>
              <a:t>Monthly Income </a:t>
            </a:r>
          </a:p>
          <a:p>
            <a:pPr lvl="2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</a:rPr>
              <a:t>(Job Earnings, Allowance, Gifts, Interest)</a:t>
            </a: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</a:rPr>
              <a:t>Monthly Expenses</a:t>
            </a: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</a:rPr>
              <a:t>Debts 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>
            <a:extLst>
              <a:ext uri="{FF2B5EF4-FFF2-40B4-BE49-F238E27FC236}">
                <a16:creationId xmlns:a16="http://schemas.microsoft.com/office/drawing/2014/main" id="{CA779429-315F-4B41-8A48-276661AE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2.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Develop your financial goals.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>
                <a:solidFill>
                  <a:srgbClr val="002060"/>
                </a:solidFill>
                <a:latin typeface="Gill Sans MT" panose="020B0502020104020203" pitchFamily="34" charset="0"/>
              </a:rPr>
              <a:t>	</a:t>
            </a:r>
            <a:r>
              <a:rPr lang="en-US" altLang="en-US" sz="3200" i="1" dirty="0">
                <a:solidFill>
                  <a:srgbClr val="002060"/>
                </a:solidFill>
                <a:latin typeface="Gill Sans MT" panose="020B0502020104020203" pitchFamily="34" charset="0"/>
              </a:rPr>
              <a:t>Consider your attitude toward money.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i="1" dirty="0">
                <a:solidFill>
                  <a:srgbClr val="002060"/>
                </a:solidFill>
                <a:latin typeface="Gill Sans MT" panose="020B0502020104020203" pitchFamily="34" charset="0"/>
              </a:rPr>
              <a:t>Ask yourself the following: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altLang="en-US" sz="3200" dirty="0">
                <a:solidFill>
                  <a:srgbClr val="002060"/>
                </a:solidFill>
                <a:latin typeface="Gill Sans MT" panose="020B0502020104020203" pitchFamily="34" charset="0"/>
              </a:rPr>
              <a:t>How do I determine if it is more important to spend money now, or save it for the future?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altLang="en-US" sz="3200" dirty="0">
                <a:solidFill>
                  <a:srgbClr val="002060"/>
                </a:solidFill>
                <a:latin typeface="Gill Sans MT" panose="020B0502020104020203" pitchFamily="34" charset="0"/>
              </a:rPr>
              <a:t>How do your personal values affect your financial decisions?</a:t>
            </a:r>
          </a:p>
        </p:txBody>
      </p:sp>
      <p:sp>
        <p:nvSpPr>
          <p:cNvPr id="9219" name="Rectangle 2050">
            <a:extLst>
              <a:ext uri="{FF2B5EF4-FFF2-40B4-BE49-F238E27FC236}">
                <a16:creationId xmlns:a16="http://schemas.microsoft.com/office/drawing/2014/main" id="{34172D83-D8CD-4D73-A935-245E699F4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2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800" dirty="0">
                <a:solidFill>
                  <a:schemeClr val="tx2"/>
                </a:solidFill>
              </a:rPr>
              <a:t>How do I make a Financial Plan?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9">
            <a:extLst>
              <a:ext uri="{FF2B5EF4-FFF2-40B4-BE49-F238E27FC236}">
                <a16:creationId xmlns:a16="http://schemas.microsoft.com/office/drawing/2014/main" id="{56389055-6BB0-49F7-92BA-8977C4563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3.   </a:t>
            </a:r>
            <a:r>
              <a:rPr lang="en-US" altLang="en-US" b="1" dirty="0">
                <a:solidFill>
                  <a:srgbClr val="002060"/>
                </a:solidFill>
                <a:latin typeface="Gill Sans MT" panose="020B0502020104020203" pitchFamily="34" charset="0"/>
              </a:rPr>
              <a:t>Identify your options.</a:t>
            </a:r>
          </a:p>
          <a:p>
            <a:pPr eaLnBrk="1" hangingPunct="1">
              <a:buClr>
                <a:schemeClr val="bg1"/>
              </a:buClr>
              <a:buFontTx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Continue the same course of action.</a:t>
            </a:r>
          </a:p>
          <a:p>
            <a:pPr eaLnBrk="1" hangingPunct="1">
              <a:buClr>
                <a:schemeClr val="bg1"/>
              </a:buClr>
              <a:buFontTx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Expand the current situation.</a:t>
            </a:r>
          </a:p>
          <a:p>
            <a:pPr eaLnBrk="1" hangingPunct="1">
              <a:buClr>
                <a:schemeClr val="bg1"/>
              </a:buClr>
              <a:buFontTx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Change the current situation.</a:t>
            </a:r>
          </a:p>
          <a:p>
            <a:pPr eaLnBrk="1" hangingPunct="1">
              <a:buClr>
                <a:schemeClr val="bg1"/>
              </a:buClr>
              <a:buFontTx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Start something new.</a:t>
            </a:r>
          </a:p>
        </p:txBody>
      </p:sp>
      <p:sp>
        <p:nvSpPr>
          <p:cNvPr id="10243" name="Rectangle 2050">
            <a:extLst>
              <a:ext uri="{FF2B5EF4-FFF2-40B4-BE49-F238E27FC236}">
                <a16:creationId xmlns:a16="http://schemas.microsoft.com/office/drawing/2014/main" id="{B7EA5DF9-1F29-461F-9942-8B9691BD8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800" dirty="0">
                <a:solidFill>
                  <a:schemeClr val="tx2"/>
                </a:solidFill>
              </a:rPr>
              <a:t>How do I make a Financial Plan?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9">
            <a:extLst>
              <a:ext uri="{FF2B5EF4-FFF2-40B4-BE49-F238E27FC236}">
                <a16:creationId xmlns:a16="http://schemas.microsoft.com/office/drawing/2014/main" id="{50ED964F-4A64-44DE-9082-79D3221C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07" y="18288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4.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Evaluate your alternatives.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i="1" dirty="0">
                <a:solidFill>
                  <a:srgbClr val="002060"/>
                </a:solidFill>
                <a:latin typeface="Gill Sans MT" panose="020B0502020104020203" pitchFamily="34" charset="0"/>
              </a:rPr>
              <a:t>Consider the risks and consequences of each decision you make.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Be aware of all sources of financial information.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Evaluate consequences of choices, both good and bad.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Understand risks involved with choices.</a:t>
            </a:r>
          </a:p>
        </p:txBody>
      </p:sp>
      <p:sp>
        <p:nvSpPr>
          <p:cNvPr id="11267" name="Rectangle 2050">
            <a:extLst>
              <a:ext uri="{FF2B5EF4-FFF2-40B4-BE49-F238E27FC236}">
                <a16:creationId xmlns:a16="http://schemas.microsoft.com/office/drawing/2014/main" id="{634525EE-B0D2-4C1A-A187-9629E044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20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800" dirty="0">
                <a:solidFill>
                  <a:schemeClr val="tx2"/>
                </a:solidFill>
              </a:rPr>
              <a:t>How do I make a Financial Plan?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9">
            <a:extLst>
              <a:ext uri="{FF2B5EF4-FFF2-40B4-BE49-F238E27FC236}">
                <a16:creationId xmlns:a16="http://schemas.microsoft.com/office/drawing/2014/main" id="{96F977D0-903A-4B89-BB37-1CE3DD0C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5.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Create and use your financial plan of action.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2291" name="WordArt 1031">
            <a:extLst>
              <a:ext uri="{FF2B5EF4-FFF2-40B4-BE49-F238E27FC236}">
                <a16:creationId xmlns:a16="http://schemas.microsoft.com/office/drawing/2014/main" id="{CE363F93-2D9E-4798-9807-58B7BB1780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505200"/>
            <a:ext cx="5181600" cy="2286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Eurostile" panose="020B0504020202050204" pitchFamily="34" charset="0"/>
              </a:rPr>
              <a:t>Just DO it!</a:t>
            </a:r>
          </a:p>
        </p:txBody>
      </p:sp>
      <p:sp>
        <p:nvSpPr>
          <p:cNvPr id="12292" name="Rectangle 2050">
            <a:extLst>
              <a:ext uri="{FF2B5EF4-FFF2-40B4-BE49-F238E27FC236}">
                <a16:creationId xmlns:a16="http://schemas.microsoft.com/office/drawing/2014/main" id="{633727BC-2A5F-42E3-81B8-A1A73BCA4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4159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800" dirty="0">
                <a:solidFill>
                  <a:schemeClr val="tx2"/>
                </a:solidFill>
              </a:rPr>
              <a:t>How do I make a Financial Plan?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4">
      <a:dk1>
        <a:srgbClr val="333300"/>
      </a:dk1>
      <a:lt1>
        <a:srgbClr val="FFFFCC"/>
      </a:lt1>
      <a:dk2>
        <a:srgbClr val="336600"/>
      </a:dk2>
      <a:lt2>
        <a:srgbClr val="FFFFCC"/>
      </a:lt2>
      <a:accent1>
        <a:srgbClr val="99CC00"/>
      </a:accent1>
      <a:accent2>
        <a:srgbClr val="669900"/>
      </a:accent2>
      <a:accent3>
        <a:srgbClr val="ADB8AA"/>
      </a:accent3>
      <a:accent4>
        <a:srgbClr val="DADAAE"/>
      </a:accent4>
      <a:accent5>
        <a:srgbClr val="CAE2AA"/>
      </a:accent5>
      <a:accent6>
        <a:srgbClr val="5C8A00"/>
      </a:accent6>
      <a:hlink>
        <a:srgbClr val="CC9900"/>
      </a:hlink>
      <a:folHlink>
        <a:srgbClr val="FFCC00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2833</TotalTime>
  <Words>361</Words>
  <Application>Microsoft Macintosh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Eurostile</vt:lpstr>
      <vt:lpstr>Gill Sans MT</vt:lpstr>
      <vt:lpstr>Times New Roman</vt:lpstr>
      <vt:lpstr>Wingdings</vt:lpstr>
      <vt:lpstr>Watermark</vt:lpstr>
      <vt:lpstr>PowerPoint Presentation</vt:lpstr>
      <vt:lpstr>Financial Planning</vt:lpstr>
      <vt:lpstr>Components of a Financial Plan</vt:lpstr>
      <vt:lpstr>Benefits of Having a Financial Plan</vt:lpstr>
      <vt:lpstr>How do I make a Financial Plan?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</dc:title>
  <dc:creator>Costco</dc:creator>
  <cp:lastModifiedBy>Schoon, Parrish (DOES)</cp:lastModifiedBy>
  <cp:revision>31</cp:revision>
  <dcterms:created xsi:type="dcterms:W3CDTF">2012-03-06T22:47:52Z</dcterms:created>
  <dcterms:modified xsi:type="dcterms:W3CDTF">2020-04-01T01:49:56Z</dcterms:modified>
</cp:coreProperties>
</file>